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0"/>
  </p:notesMasterIdLst>
  <p:sldIdLst>
    <p:sldId id="323" r:id="rId2"/>
    <p:sldId id="366" r:id="rId3"/>
    <p:sldId id="352" r:id="rId4"/>
    <p:sldId id="353" r:id="rId5"/>
    <p:sldId id="354" r:id="rId6"/>
    <p:sldId id="355" r:id="rId7"/>
    <p:sldId id="356" r:id="rId8"/>
    <p:sldId id="357" r:id="rId9"/>
    <p:sldId id="358" r:id="rId10"/>
    <p:sldId id="359" r:id="rId11"/>
    <p:sldId id="360" r:id="rId12"/>
    <p:sldId id="361" r:id="rId13"/>
    <p:sldId id="362" r:id="rId14"/>
    <p:sldId id="363" r:id="rId15"/>
    <p:sldId id="322" r:id="rId16"/>
    <p:sldId id="330" r:id="rId17"/>
    <p:sldId id="325" r:id="rId18"/>
    <p:sldId id="326" r:id="rId19"/>
    <p:sldId id="327" r:id="rId20"/>
    <p:sldId id="328" r:id="rId21"/>
    <p:sldId id="329" r:id="rId22"/>
    <p:sldId id="331" r:id="rId23"/>
    <p:sldId id="332" r:id="rId24"/>
    <p:sldId id="307" r:id="rId25"/>
    <p:sldId id="306" r:id="rId26"/>
    <p:sldId id="334" r:id="rId27"/>
    <p:sldId id="333" r:id="rId28"/>
    <p:sldId id="309" r:id="rId29"/>
    <p:sldId id="335" r:id="rId30"/>
    <p:sldId id="336" r:id="rId31"/>
    <p:sldId id="311" r:id="rId32"/>
    <p:sldId id="338" r:id="rId33"/>
    <p:sldId id="337" r:id="rId34"/>
    <p:sldId id="324"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339" r:id="rId48"/>
    <p:sldId id="364" r:id="rId49"/>
  </p:sldIdLst>
  <p:sldSz cx="9144000" cy="6858000" type="screen4x3"/>
  <p:notesSz cx="6797675" cy="987266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8935" autoAdjust="0"/>
  </p:normalViewPr>
  <p:slideViewPr>
    <p:cSldViewPr>
      <p:cViewPr varScale="1">
        <p:scale>
          <a:sx n="74" d="100"/>
          <a:sy n="74" d="100"/>
        </p:scale>
        <p:origin x="-3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pitchFamily="34" charset="0"/>
                <a:cs typeface="Arial" pitchFamily="34" charset="0"/>
              </a:defRPr>
            </a:lvl1pPr>
          </a:lstStyle>
          <a:p>
            <a:pPr>
              <a:defRPr/>
            </a:pPr>
            <a:endParaRPr lang="en-US"/>
          </a:p>
        </p:txBody>
      </p:sp>
      <p:sp>
        <p:nvSpPr>
          <p:cNvPr id="89091" name="Rectangle 3"/>
          <p:cNvSpPr>
            <a:spLocks noGrp="1" noChangeArrowheads="1"/>
          </p:cNvSpPr>
          <p:nvPr>
            <p:ph type="dt" idx="1"/>
          </p:nvPr>
        </p:nvSpPr>
        <p:spPr bwMode="auto">
          <a:xfrm>
            <a:off x="15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3851275"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pitchFamily="34" charset="0"/>
                <a:cs typeface="Arial" pitchFamily="34" charset="0"/>
              </a:defRPr>
            </a:lvl1pPr>
          </a:lstStyle>
          <a:p>
            <a:pPr>
              <a:defRPr/>
            </a:pPr>
            <a:endParaRPr lang="en-US"/>
          </a:p>
        </p:txBody>
      </p:sp>
      <p:sp>
        <p:nvSpPr>
          <p:cNvPr id="89095" name="Rectangle 7"/>
          <p:cNvSpPr>
            <a:spLocks noGrp="1" noChangeArrowheads="1"/>
          </p:cNvSpPr>
          <p:nvPr>
            <p:ph type="sldNum" sz="quarter" idx="5"/>
          </p:nvPr>
        </p:nvSpPr>
        <p:spPr bwMode="auto">
          <a:xfrm>
            <a:off x="1588"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fld id="{CAFBFDD3-6569-4358-AE7C-E90AAB2BE4E9}"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r>
              <a:t>CDC-EPI-AEFI surveillance -F.A.Yaghini</a:t>
            </a: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24762BA1-B7E5-434C-B757-7404425163A4}" type="slidenum">
              <a:rPr lang="ar-SA"/>
              <a:pPr>
                <a:defRPr/>
              </a:pPr>
              <a:t>‹#›</a:t>
            </a:fld>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6" name="Slide Number Placeholder 15"/>
          <p:cNvSpPr>
            <a:spLocks noGrp="1"/>
          </p:cNvSpPr>
          <p:nvPr>
            <p:ph type="sldNum" sz="quarter" idx="12"/>
          </p:nvPr>
        </p:nvSpPr>
        <p:spPr/>
        <p:txBody>
          <a:bodyPr/>
          <a:lstStyle>
            <a:lvl1pPr>
              <a:defRPr/>
            </a:lvl1pPr>
          </a:lstStyle>
          <a:p>
            <a:pPr>
              <a:defRPr/>
            </a:pPr>
            <a:fld id="{FB0C9885-970F-47DB-8EFA-B0307CC889D7}" type="slidenum">
              <a:rPr lang="ar-SA"/>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r>
              <a:rPr lang="en-US"/>
              <a:t>CDC-EPI-AEFI surveillance -F.A.Yaghini</a:t>
            </a: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E93C75D5-B939-4884-A450-D3C5B9440D0C}" type="slidenum">
              <a:rPr lang="ar-SA"/>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457200" y="1600200"/>
            <a:ext cx="8229600" cy="4525963"/>
          </a:xfrm>
        </p:spPr>
        <p:txBody>
          <a:bodyPr>
            <a:normAutofit/>
          </a:bodyPr>
          <a:lstStyle/>
          <a:p>
            <a:pPr lvl="0"/>
            <a:endParaRPr lang="fa-IR" noProof="0" smtClean="0"/>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6" name="Slide Number Placeholder 15"/>
          <p:cNvSpPr>
            <a:spLocks noGrp="1"/>
          </p:cNvSpPr>
          <p:nvPr>
            <p:ph type="sldNum" sz="quarter" idx="12"/>
          </p:nvPr>
        </p:nvSpPr>
        <p:spPr/>
        <p:txBody>
          <a:bodyPr/>
          <a:lstStyle>
            <a:lvl1pPr>
              <a:defRPr/>
            </a:lvl1pPr>
          </a:lstStyle>
          <a:p>
            <a:pPr>
              <a:defRPr/>
            </a:pPr>
            <a:fld id="{D865747C-8CDB-40FD-B9BD-F7083B1C444E}" type="slidenum">
              <a:rPr lang="ar-SA"/>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6" name="Slide Number Placeholder 15"/>
          <p:cNvSpPr>
            <a:spLocks noGrp="1"/>
          </p:cNvSpPr>
          <p:nvPr>
            <p:ph type="sldNum" sz="quarter" idx="12"/>
          </p:nvPr>
        </p:nvSpPr>
        <p:spPr/>
        <p:txBody>
          <a:bodyPr/>
          <a:lstStyle>
            <a:lvl1pPr>
              <a:defRPr/>
            </a:lvl1pPr>
          </a:lstStyle>
          <a:p>
            <a:pPr>
              <a:defRPr/>
            </a:pPr>
            <a:fld id="{1415007D-8B39-41B2-B88A-D8AF021ABC93}" type="slidenum">
              <a:rPr lang="ar-SA"/>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r>
              <a:rPr lang="en-US"/>
              <a:t>CDC-EPI-AEFI surveillance -F.A.Yaghini</a:t>
            </a: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66A0F636-9471-4EA9-9941-8F234AF13E68}"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7" name="Slide Number Placeholder 15"/>
          <p:cNvSpPr>
            <a:spLocks noGrp="1"/>
          </p:cNvSpPr>
          <p:nvPr>
            <p:ph type="sldNum" sz="quarter" idx="12"/>
          </p:nvPr>
        </p:nvSpPr>
        <p:spPr/>
        <p:txBody>
          <a:bodyPr/>
          <a:lstStyle>
            <a:lvl1pPr>
              <a:defRPr/>
            </a:lvl1pPr>
          </a:lstStyle>
          <a:p>
            <a:pPr>
              <a:defRPr/>
            </a:pPr>
            <a:fld id="{93F897B9-56D6-43D2-A03C-A11373573F0E}" type="slidenum">
              <a:rPr lang="ar-SA"/>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9" name="Slide Number Placeholder 15"/>
          <p:cNvSpPr>
            <a:spLocks noGrp="1"/>
          </p:cNvSpPr>
          <p:nvPr>
            <p:ph type="sldNum" sz="quarter" idx="12"/>
          </p:nvPr>
        </p:nvSpPr>
        <p:spPr/>
        <p:txBody>
          <a:bodyPr/>
          <a:lstStyle>
            <a:lvl1pPr>
              <a:defRPr/>
            </a:lvl1pPr>
          </a:lstStyle>
          <a:p>
            <a:pPr>
              <a:defRPr/>
            </a:pPr>
            <a:fld id="{7796E5DC-70A3-4368-B4EA-249CE03DC9EB}" type="slidenum">
              <a:rPr lang="ar-SA"/>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5" name="Slide Number Placeholder 15"/>
          <p:cNvSpPr>
            <a:spLocks noGrp="1"/>
          </p:cNvSpPr>
          <p:nvPr>
            <p:ph type="sldNum" sz="quarter" idx="12"/>
          </p:nvPr>
        </p:nvSpPr>
        <p:spPr/>
        <p:txBody>
          <a:bodyPr/>
          <a:lstStyle>
            <a:lvl1pPr>
              <a:defRPr/>
            </a:lvl1pPr>
          </a:lstStyle>
          <a:p>
            <a:pPr>
              <a:defRPr/>
            </a:pPr>
            <a:fld id="{39BF0174-65E0-4C66-8835-697A701878E5}" type="slidenum">
              <a:rPr lang="ar-SA"/>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4" name="Slide Number Placeholder 15"/>
          <p:cNvSpPr>
            <a:spLocks noGrp="1"/>
          </p:cNvSpPr>
          <p:nvPr>
            <p:ph type="sldNum" sz="quarter" idx="12"/>
          </p:nvPr>
        </p:nvSpPr>
        <p:spPr/>
        <p:txBody>
          <a:bodyPr/>
          <a:lstStyle>
            <a:lvl1pPr>
              <a:defRPr/>
            </a:lvl1pPr>
          </a:lstStyle>
          <a:p>
            <a:pPr>
              <a:defRPr/>
            </a:pPr>
            <a:fld id="{1F7B5FD4-0D57-41E9-93FD-BAAA2FCF7EB7}" type="slidenum">
              <a:rPr lang="ar-SA"/>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r>
              <a:rPr lang="en-US"/>
              <a:t>CDC-EPI-AEFI surveillance -F.A.Yaghini</a:t>
            </a:r>
          </a:p>
        </p:txBody>
      </p:sp>
      <p:sp>
        <p:nvSpPr>
          <p:cNvPr id="7" name="Slide Number Placeholder 15"/>
          <p:cNvSpPr>
            <a:spLocks noGrp="1"/>
          </p:cNvSpPr>
          <p:nvPr>
            <p:ph type="sldNum" sz="quarter" idx="12"/>
          </p:nvPr>
        </p:nvSpPr>
        <p:spPr/>
        <p:txBody>
          <a:bodyPr/>
          <a:lstStyle>
            <a:lvl1pPr>
              <a:defRPr/>
            </a:lvl1pPr>
          </a:lstStyle>
          <a:p>
            <a:pPr>
              <a:defRPr/>
            </a:pPr>
            <a:fld id="{D721BDCE-F558-4731-B9DD-F482177A6AC6}" type="slidenum">
              <a:rPr lang="ar-SA"/>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r>
              <a:rPr lang="en-US"/>
              <a:t>CDC-EPI-AEFI surveillance -F.A.Yaghini</a:t>
            </a:r>
          </a:p>
        </p:txBody>
      </p:sp>
      <p:sp>
        <p:nvSpPr>
          <p:cNvPr id="9" name="Slide Number Placeholder 6"/>
          <p:cNvSpPr>
            <a:spLocks noGrp="1"/>
          </p:cNvSpPr>
          <p:nvPr>
            <p:ph type="sldNum" sz="quarter" idx="12"/>
          </p:nvPr>
        </p:nvSpPr>
        <p:spPr/>
        <p:txBody>
          <a:bodyPr/>
          <a:lstStyle>
            <a:lvl1pPr>
              <a:defRPr/>
            </a:lvl1pPr>
            <a:extLst/>
          </a:lstStyle>
          <a:p>
            <a:pPr>
              <a:defRPr/>
            </a:pPr>
            <a:fld id="{1A0A045C-2F65-4485-9C5D-A74478DA428B}"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9222"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pitchFamily="34" charset="0"/>
                <a:cs typeface="Arial" pitchFamily="34" charset="0"/>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pitchFamily="34" charset="0"/>
                <a:cs typeface="Arial" pitchFamily="34" charset="0"/>
              </a:defRPr>
            </a:lvl1pPr>
            <a:extLst/>
          </a:lstStyle>
          <a:p>
            <a:pPr>
              <a:defRPr/>
            </a:pPr>
            <a:r>
              <a:rPr lang="en-US"/>
              <a:t>CDC-EPI-AEFI surveillance -F.A.Yaghini</a:t>
            </a: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pitchFamily="34" charset="0"/>
                <a:cs typeface="Arial" pitchFamily="34" charset="0"/>
              </a:defRPr>
            </a:lvl1pPr>
            <a:extLst/>
          </a:lstStyle>
          <a:p>
            <a:pPr>
              <a:defRPr/>
            </a:pPr>
            <a:fld id="{97C2B6BE-913C-49C2-81BF-2266A2689A71}"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04" r:id="rId2"/>
    <p:sldLayoutId id="2147483913" r:id="rId3"/>
    <p:sldLayoutId id="2147483905" r:id="rId4"/>
    <p:sldLayoutId id="2147483906" r:id="rId5"/>
    <p:sldLayoutId id="2147483907" r:id="rId6"/>
    <p:sldLayoutId id="2147483908" r:id="rId7"/>
    <p:sldLayoutId id="2147483909" r:id="rId8"/>
    <p:sldLayoutId id="2147483914" r:id="rId9"/>
    <p:sldLayoutId id="2147483910" r:id="rId10"/>
    <p:sldLayoutId id="2147483915" r:id="rId11"/>
    <p:sldLayoutId id="2147483911"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hf hdr="0" dt="0"/>
  <p:txStyles>
    <p:titleStyle>
      <a:lvl1pPr algn="l" rtl="1"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eaLnBrk="0" fontAlgn="base" hangingPunct="0">
        <a:spcBef>
          <a:spcPct val="0"/>
        </a:spcBef>
        <a:spcAft>
          <a:spcPct val="0"/>
        </a:spcAft>
        <a:defRPr sz="3800" b="1">
          <a:solidFill>
            <a:schemeClr val="tx1"/>
          </a:solidFill>
          <a:latin typeface="Trebuchet MS" pitchFamily="34" charset="0"/>
          <a:cs typeface="Tahoma" pitchFamily="34" charset="0"/>
        </a:defRPr>
      </a:lvl2pPr>
      <a:lvl3pPr algn="l" rtl="1" eaLnBrk="0" fontAlgn="base" hangingPunct="0">
        <a:spcBef>
          <a:spcPct val="0"/>
        </a:spcBef>
        <a:spcAft>
          <a:spcPct val="0"/>
        </a:spcAft>
        <a:defRPr sz="3800" b="1">
          <a:solidFill>
            <a:schemeClr val="tx1"/>
          </a:solidFill>
          <a:latin typeface="Trebuchet MS" pitchFamily="34" charset="0"/>
          <a:cs typeface="Tahoma" pitchFamily="34" charset="0"/>
        </a:defRPr>
      </a:lvl3pPr>
      <a:lvl4pPr algn="l" rtl="1" eaLnBrk="0" fontAlgn="base" hangingPunct="0">
        <a:spcBef>
          <a:spcPct val="0"/>
        </a:spcBef>
        <a:spcAft>
          <a:spcPct val="0"/>
        </a:spcAft>
        <a:defRPr sz="3800" b="1">
          <a:solidFill>
            <a:schemeClr val="tx1"/>
          </a:solidFill>
          <a:latin typeface="Trebuchet MS" pitchFamily="34" charset="0"/>
          <a:cs typeface="Tahoma" pitchFamily="34" charset="0"/>
        </a:defRPr>
      </a:lvl4pPr>
      <a:lvl5pPr algn="l" rtl="1" eaLnBrk="0" fontAlgn="base" hangingPunct="0">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r" rtl="1"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r" rtl="1"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r" rtl="1"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health.gov.ir/mfdc/epi/immuniz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Excel_97-2003_Worksheet8.xls"/><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efi-form2-89.pdf" TargetMode="External"/><Relationship Id="rId2" Type="http://schemas.openxmlformats.org/officeDocument/2006/relationships/hyperlink" Target="aefi-form1-89.pdf" TargetMode="External"/><Relationship Id="rId1" Type="http://schemas.openxmlformats.org/officeDocument/2006/relationships/slideLayout" Target="../slideLayouts/slideLayout2.xml"/><Relationship Id="rId4" Type="http://schemas.openxmlformats.org/officeDocument/2006/relationships/hyperlink" Target="aefi-form3-89.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luste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76B135E-E78D-4C34-84B5-4474B6E2F7EC}" type="slidenum">
              <a:rPr lang="ar-SA" smtClean="0"/>
              <a:pPr/>
              <a:t>1</a:t>
            </a:fld>
            <a:endParaRPr lang="en-US" smtClean="0"/>
          </a:p>
        </p:txBody>
      </p:sp>
      <p:sp>
        <p:nvSpPr>
          <p:cNvPr id="6" name="Title 1"/>
          <p:cNvSpPr txBox="1">
            <a:spLocks/>
          </p:cNvSpPr>
          <p:nvPr/>
        </p:nvSpPr>
        <p:spPr>
          <a:xfrm>
            <a:off x="1071538" y="1643058"/>
            <a:ext cx="6384792" cy="1143000"/>
          </a:xfrm>
          <a:prstGeom prst="rect">
            <a:avLst/>
          </a:prstGeom>
        </p:spPr>
        <p:txBody>
          <a:bodyPr lIns="45720" tIns="0" rIns="45720" bIns="0" anchor="b">
            <a:normAutofit fontScale="97500"/>
          </a:bodyPr>
          <a:lstStyle/>
          <a:p>
            <a:pPr algn="ctr" eaLnBrk="0" hangingPunct="0">
              <a:defRPr/>
            </a:pPr>
            <a:r>
              <a:rPr lang="fa-IR"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با نام ویاد هستی بخش</a:t>
            </a:r>
            <a:endPar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sp>
        <p:nvSpPr>
          <p:cNvPr id="14340" name="Footer Placeholder 3"/>
          <p:cNvSpPr>
            <a:spLocks noGrp="1"/>
          </p:cNvSpPr>
          <p:nvPr>
            <p:ph type="ftr" sz="quarter" idx="11"/>
          </p:nvPr>
        </p:nvSpPr>
        <p:spPr bwMode="auto">
          <a:xfrm>
            <a:off x="-928688" y="6557963"/>
            <a:ext cx="3657601" cy="228600"/>
          </a:xfrm>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endParaRPr lang="fa-IR" smtClean="0"/>
          </a:p>
        </p:txBody>
      </p:sp>
      <p:sp>
        <p:nvSpPr>
          <p:cNvPr id="22531" name="Content Placeholder 4"/>
          <p:cNvSpPr>
            <a:spLocks noGrp="1"/>
          </p:cNvSpPr>
          <p:nvPr>
            <p:ph idx="1"/>
          </p:nvPr>
        </p:nvSpPr>
        <p:spPr/>
        <p:txBody>
          <a:bodyPr/>
          <a:lstStyle/>
          <a:p>
            <a:pPr eaLnBrk="1" hangingPunct="1"/>
            <a:r>
              <a:rPr lang="ar-SA" smtClean="0">
                <a:solidFill>
                  <a:srgbClr val="0000CC"/>
                </a:solidFill>
                <a:latin typeface="Arial" pitchFamily="34" charset="0"/>
                <a:cs typeface="Arial" pitchFamily="34" charset="0"/>
              </a:rPr>
              <a:t>عوارض غير فوري </a:t>
            </a:r>
            <a:r>
              <a:rPr lang="fa-IR" b="1" smtClean="0">
                <a:solidFill>
                  <a:srgbClr val="FF0000"/>
                </a:solidFill>
                <a:latin typeface="Arial" pitchFamily="34" charset="0"/>
                <a:cs typeface="Arial" pitchFamily="34" charset="0"/>
              </a:rPr>
              <a:t>از ابتدای سال 89  پس از دریافت دراولین فرصت طبق فرم شماره یک درپورت ثبت شود .)</a:t>
            </a:r>
            <a:r>
              <a:rPr lang="fa-IR" smtClean="0">
                <a:solidFill>
                  <a:srgbClr val="0000CC"/>
                </a:solidFill>
                <a:latin typeface="Arial" pitchFamily="34" charset="0"/>
                <a:cs typeface="Arial" pitchFamily="34" charset="0"/>
              </a:rPr>
              <a:t> </a:t>
            </a:r>
          </a:p>
          <a:p>
            <a:pPr eaLnBrk="1" hangingPunct="1"/>
            <a:r>
              <a:rPr lang="fa-IR" smtClean="0">
                <a:solidFill>
                  <a:srgbClr val="0000CC"/>
                </a:solidFill>
                <a:latin typeface="Arial" pitchFamily="34" charset="0"/>
                <a:cs typeface="Arial" pitchFamily="34" charset="0"/>
              </a:rPr>
              <a:t>برای کلیه مواردی که انجام بررسی =بلی در پورت ثبت شده است بایستی فرم بررسی تکمیل شده درمراکز بهداشت شهرستان ودانشگاه موجود باشد ضمن آنکه یک نسخه از فرمهای بررسی موارد فوری  مذکور به مرکز مدیریت بیماریها ارسال گردد .</a:t>
            </a:r>
          </a:p>
        </p:txBody>
      </p:sp>
      <p:sp>
        <p:nvSpPr>
          <p:cNvPr id="22532"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D4A0B50-A6D5-44B5-A03B-D03989D62182}" type="slidenum">
              <a:rPr lang="en-US" altLang="en-US" smtClean="0"/>
              <a:pPr/>
              <a:t>10</a:t>
            </a:fld>
            <a:endParaRPr lang="en-US" altLang="en-US" smtClean="0"/>
          </a:p>
        </p:txBody>
      </p:sp>
      <p:sp>
        <p:nvSpPr>
          <p:cNvPr id="22533" name="Footer Placeholder 8"/>
          <p:cNvSpPr>
            <a:spLocks noGrp="1"/>
          </p:cNvSpPr>
          <p:nvPr>
            <p:ph type="ftr" sz="quarter" idx="11"/>
          </p:nvPr>
        </p:nvSpPr>
        <p:spPr bwMode="auto">
          <a:xfrm>
            <a:off x="3071813" y="6569075"/>
            <a:ext cx="3352800" cy="288925"/>
          </a:xfrm>
          <a:noFill/>
          <a:ln>
            <a:miter lim="800000"/>
            <a:headEnd/>
            <a:tailEnd/>
          </a:ln>
        </p:spPr>
        <p:txBody>
          <a:bodyPr wrap="square" lIns="91440" rIns="91440" numCol="1" anchorCtr="0" compatLnSpc="1">
            <a:prstTxWarp prst="textNoShape">
              <a:avLst/>
            </a:prstTxWarp>
          </a:bodyPr>
          <a:lstStyle/>
          <a:p>
            <a:r>
              <a:rPr lang="en-US" altLang="en-US" smtClean="0"/>
              <a:t>CDC-EPI_AEFI  surveillance- F.A.Yaghini</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3555" name="Content Placeholder 2"/>
          <p:cNvSpPr>
            <a:spLocks noGrp="1"/>
          </p:cNvSpPr>
          <p:nvPr>
            <p:ph idx="1"/>
          </p:nvPr>
        </p:nvSpPr>
        <p:spPr/>
        <p:txBody>
          <a:bodyPr/>
          <a:lstStyle/>
          <a:p>
            <a:pPr eaLnBrk="1" hangingPunct="1"/>
            <a:r>
              <a:rPr lang="fa-IR" sz="2800" smtClean="0">
                <a:latin typeface="Arial" pitchFamily="34" charset="0"/>
                <a:cs typeface="Arial" pitchFamily="34" charset="0"/>
              </a:rPr>
              <a:t>كليه موارد فوري وغيرفوري از طريق پرسشنامه "ورود اطلاعات مراقبت </a:t>
            </a:r>
            <a:r>
              <a:rPr lang="en-US" sz="2800" smtClean="0">
                <a:latin typeface="Arial" pitchFamily="34" charset="0"/>
                <a:cs typeface="Arial" pitchFamily="34" charset="0"/>
              </a:rPr>
              <a:t>AEFI </a:t>
            </a:r>
            <a:r>
              <a:rPr lang="fa-IR" sz="2800" smtClean="0">
                <a:latin typeface="Arial" pitchFamily="34" charset="0"/>
                <a:cs typeface="Arial" pitchFamily="34" charset="0"/>
              </a:rPr>
              <a:t> ”که درپورت به آدرس ذيل دردسترس قرار گرفته است ثبت گردد</a:t>
            </a:r>
            <a:r>
              <a:rPr lang="en-US" sz="2800" smtClean="0">
                <a:latin typeface="Arial" pitchFamily="34" charset="0"/>
                <a:cs typeface="Arial" pitchFamily="34" charset="0"/>
              </a:rPr>
              <a:t> .</a:t>
            </a:r>
          </a:p>
          <a:p>
            <a:pPr eaLnBrk="1" hangingPunct="1"/>
            <a:r>
              <a:rPr lang="en-US" smtClean="0">
                <a:solidFill>
                  <a:srgbClr val="00B0F0"/>
                </a:solidFill>
                <a:latin typeface="Arial" pitchFamily="34" charset="0"/>
                <a:cs typeface="Arial" pitchFamily="34" charset="0"/>
                <a:hlinkClick r:id="rId2"/>
              </a:rPr>
              <a:t>http://port.health.gov.ir/mfdc/epi/immunization</a:t>
            </a:r>
            <a:r>
              <a:rPr lang="fa-IR" smtClean="0">
                <a:solidFill>
                  <a:srgbClr val="00B0F0"/>
                </a:solidFill>
                <a:latin typeface="Arial" pitchFamily="34" charset="0"/>
                <a:cs typeface="Arial" pitchFamily="34" charset="0"/>
              </a:rPr>
              <a:t>  </a:t>
            </a:r>
          </a:p>
          <a:p>
            <a:pPr eaLnBrk="1" hangingPunct="1"/>
            <a:r>
              <a:rPr lang="fa-IR" sz="2800" smtClean="0">
                <a:latin typeface="Arial" pitchFamily="34" charset="0"/>
                <a:cs typeface="Arial" pitchFamily="34" charset="0"/>
              </a:rPr>
              <a:t> با توجه به گزارش موارد </a:t>
            </a:r>
            <a:r>
              <a:rPr lang="en-US" sz="2800" smtClean="0">
                <a:latin typeface="Arial" pitchFamily="34" charset="0"/>
                <a:cs typeface="Arial" pitchFamily="34" charset="0"/>
              </a:rPr>
              <a:t>AEFI</a:t>
            </a:r>
            <a:r>
              <a:rPr lang="fa-IR" sz="2800" smtClean="0">
                <a:latin typeface="Arial" pitchFamily="34" charset="0"/>
                <a:cs typeface="Arial" pitchFamily="34" charset="0"/>
              </a:rPr>
              <a:t> از طريق فرمهاي سيستم مراقبت </a:t>
            </a:r>
            <a:r>
              <a:rPr lang="en-US" sz="2800" smtClean="0">
                <a:latin typeface="Arial" pitchFamily="34" charset="0"/>
                <a:cs typeface="Arial" pitchFamily="34" charset="0"/>
              </a:rPr>
              <a:t>AEFI</a:t>
            </a:r>
            <a:r>
              <a:rPr lang="fa-IR" sz="2800" smtClean="0">
                <a:latin typeface="Arial" pitchFamily="34" charset="0"/>
                <a:cs typeface="Arial" pitchFamily="34" charset="0"/>
              </a:rPr>
              <a:t> ، از ابتداي سال 1389 ستون "عارضه جانبي ناشي از واكسن" در فرم "گزارش ماهانه موارد بيماريهاي قابل پيشگيري با واكسن" حذف مي گردد .</a:t>
            </a:r>
            <a:endParaRPr lang="en-US" sz="2800" smtClean="0">
              <a:latin typeface="Arial" pitchFamily="34" charset="0"/>
              <a:cs typeface="Arial" pitchFamily="34" charset="0"/>
            </a:endParaRPr>
          </a:p>
        </p:txBody>
      </p:sp>
      <p:sp>
        <p:nvSpPr>
          <p:cNvPr id="2355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EA8E91C-F7E0-4A0C-9803-CF77AF04D396}" type="slidenum">
              <a:rPr lang="en-US" altLang="en-US" smtClean="0"/>
              <a:pPr/>
              <a:t>11</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24579" name="Content Placeholder 2"/>
          <p:cNvSpPr>
            <a:spLocks noGrp="1"/>
          </p:cNvSpPr>
          <p:nvPr>
            <p:ph idx="1"/>
          </p:nvPr>
        </p:nvSpPr>
        <p:spPr>
          <a:xfrm>
            <a:off x="215900" y="1554163"/>
            <a:ext cx="7956550" cy="4525962"/>
          </a:xfrm>
        </p:spPr>
        <p:txBody>
          <a:bodyPr/>
          <a:lstStyle/>
          <a:p>
            <a:pPr algn="just" eaLnBrk="1" hangingPunct="1"/>
            <a:r>
              <a:rPr lang="fa-IR" smtClean="0">
                <a:latin typeface="Arial" pitchFamily="34" charset="0"/>
                <a:cs typeface="Arial" pitchFamily="34" charset="0"/>
              </a:rPr>
              <a:t>باتوجه به ثبت موارد فوري در پورت، ازابتداي سال 1389 گزارشدهي تلفني موارد فوري به ستاد بيماريها لزومي نداشته وملاك موارد ثبت شده در پورت خواهد بود.</a:t>
            </a:r>
          </a:p>
          <a:p>
            <a:pPr algn="just" eaLnBrk="1" hangingPunct="1"/>
            <a:r>
              <a:rPr lang="fa-IR" smtClean="0">
                <a:latin typeface="Arial" pitchFamily="34" charset="0"/>
                <a:cs typeface="Arial" pitchFamily="34" charset="0"/>
              </a:rPr>
              <a:t>کلیه موارد گزارشدهی فوری بایستی توسط فوکال پوینت عوارض واکسیناسیون در سطح شهرستان در اسرع وقت ( حداکثر 48 ساعت) مورد بررسی کامل قرار گرفته و اطلاعات فرم بررسی مورد به صورت کامل تکمیل شده و تا پایان ماه به مرکز مدیریت بیماریها ارسال شود.</a:t>
            </a:r>
            <a:endParaRPr lang="en-US" smtClean="0">
              <a:latin typeface="Arial" pitchFamily="34" charset="0"/>
              <a:cs typeface="Arial" pitchFamily="34" charset="0"/>
            </a:endParaRPr>
          </a:p>
          <a:p>
            <a:pPr algn="just" eaLnBrk="1" hangingPunct="1"/>
            <a:endParaRPr lang="en-US" smtClean="0">
              <a:latin typeface="Arial" pitchFamily="34" charset="0"/>
              <a:cs typeface="Arial" pitchFamily="34" charset="0"/>
            </a:endParaRPr>
          </a:p>
          <a:p>
            <a:pPr algn="just" eaLnBrk="1" hangingPunct="1"/>
            <a:endParaRPr lang="en-US" smtClean="0">
              <a:latin typeface="Arial" pitchFamily="34" charset="0"/>
              <a:cs typeface="Arial" pitchFamily="34" charset="0"/>
            </a:endParaRPr>
          </a:p>
        </p:txBody>
      </p:sp>
      <p:sp>
        <p:nvSpPr>
          <p:cNvPr id="2458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A016A61-C792-4906-A77E-A52A7023E2E0}" type="slidenum">
              <a:rPr lang="en-US" altLang="en-US" smtClean="0"/>
              <a:pPr/>
              <a:t>12</a:t>
            </a:fld>
            <a:endParaRPr lang="en-US" altLang="en-US" smtClean="0"/>
          </a:p>
        </p:txBody>
      </p:sp>
      <p:sp>
        <p:nvSpPr>
          <p:cNvPr id="24581" name="Footer Placeholder 5"/>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altLang="en-US" smtClean="0"/>
              <a:t>CDC-EPI_AEFI  surveillance- F.A.Yaghini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5603" name="Content Placeholder 2"/>
          <p:cNvSpPr>
            <a:spLocks noGrp="1"/>
          </p:cNvSpPr>
          <p:nvPr>
            <p:ph idx="1"/>
          </p:nvPr>
        </p:nvSpPr>
        <p:spPr/>
        <p:txBody>
          <a:bodyPr/>
          <a:lstStyle/>
          <a:p>
            <a:pPr eaLnBrk="1" hangingPunct="1"/>
            <a:r>
              <a:rPr lang="fa-IR" smtClean="0">
                <a:latin typeface="Arial" pitchFamily="34" charset="0"/>
                <a:cs typeface="Arial" pitchFamily="34" charset="0"/>
              </a:rPr>
              <a:t>تجزيه وتحليل ونحوه كار دانشگاهها در سال 1389براساس موارد ثبت شده درپورت از ابتداي سال 1389 خواهد بود.</a:t>
            </a:r>
          </a:p>
          <a:p>
            <a:pPr eaLnBrk="1" hangingPunct="1"/>
            <a:endParaRPr lang="fa-IR" smtClean="0">
              <a:latin typeface="Arial" pitchFamily="34" charset="0"/>
              <a:cs typeface="Arial" pitchFamily="34" charset="0"/>
            </a:endParaRPr>
          </a:p>
          <a:p>
            <a:pPr eaLnBrk="1" hangingPunct="1"/>
            <a:endParaRPr lang="fa-IR" smtClean="0">
              <a:latin typeface="Arial" pitchFamily="34" charset="0"/>
              <a:cs typeface="Arial" pitchFamily="34" charset="0"/>
            </a:endParaRPr>
          </a:p>
          <a:p>
            <a:pPr algn="ctr" eaLnBrk="1" hangingPunct="1">
              <a:lnSpc>
                <a:spcPct val="90000"/>
              </a:lnSpc>
              <a:buFont typeface="Wingdings 2" pitchFamily="18" charset="2"/>
              <a:buNone/>
            </a:pPr>
            <a:r>
              <a:rPr lang="ar-SA" sz="3200" smtClean="0">
                <a:solidFill>
                  <a:srgbClr val="003300"/>
                </a:solidFill>
                <a:latin typeface="Arial" pitchFamily="34" charset="0"/>
                <a:cs typeface="Arial" pitchFamily="34" charset="0"/>
              </a:rPr>
              <a:t>توجه داشته باشيم :</a:t>
            </a:r>
          </a:p>
          <a:p>
            <a:pPr eaLnBrk="1" hangingPunct="1">
              <a:lnSpc>
                <a:spcPct val="90000"/>
              </a:lnSpc>
              <a:buFont typeface="Wingdings 2" pitchFamily="18" charset="2"/>
              <a:buNone/>
            </a:pPr>
            <a:r>
              <a:rPr lang="ar-SA" smtClean="0">
                <a:solidFill>
                  <a:srgbClr val="FF0000"/>
                </a:solidFill>
                <a:latin typeface="Arial" pitchFamily="34" charset="0"/>
                <a:cs typeface="Arial" pitchFamily="34" charset="0"/>
              </a:rPr>
              <a:t>هدف از  برقراري سيستم گزارش دهي </a:t>
            </a:r>
            <a:r>
              <a:rPr lang="en-US" smtClean="0">
                <a:solidFill>
                  <a:srgbClr val="FF0000"/>
                </a:solidFill>
                <a:latin typeface="Arial" pitchFamily="34" charset="0"/>
                <a:cs typeface="Arial" pitchFamily="34" charset="0"/>
              </a:rPr>
              <a:t>AEFI</a:t>
            </a:r>
            <a:r>
              <a:rPr lang="ar-SA" smtClean="0">
                <a:solidFill>
                  <a:srgbClr val="FF0000"/>
                </a:solidFill>
                <a:latin typeface="Arial" pitchFamily="34" charset="0"/>
                <a:cs typeface="Arial" pitchFamily="34" charset="0"/>
              </a:rPr>
              <a:t>،  بهبود و ارتقا ء كيفيت سيستم است ونه سرزنش افراد .</a:t>
            </a:r>
          </a:p>
          <a:p>
            <a:pPr eaLnBrk="1" hangingPunct="1"/>
            <a:endParaRPr lang="en-US" smtClean="0">
              <a:latin typeface="Arial" pitchFamily="34" charset="0"/>
              <a:cs typeface="Arial" pitchFamily="34" charset="0"/>
            </a:endParaRPr>
          </a:p>
        </p:txBody>
      </p:sp>
      <p:sp>
        <p:nvSpPr>
          <p:cNvPr id="2560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7FDD3BB-5758-4C1F-AF52-83E3FAD75D04}" type="slidenum">
              <a:rPr lang="en-US" altLang="en-US" smtClean="0"/>
              <a:pPr/>
              <a:t>13</a:t>
            </a:fld>
            <a:endParaRPr lang="en-US" altLang="en-US" smtClean="0"/>
          </a:p>
        </p:txBody>
      </p:sp>
      <p:sp>
        <p:nvSpPr>
          <p:cNvPr id="25605" name="Footer Placeholder 5"/>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altLang="en-US" smtClean="0"/>
              <a:t>CDC-EPI_AEFI  surveillance- F.A.Yaghini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85720" y="0"/>
            <a:ext cx="7772400" cy="1143000"/>
          </a:xfrm>
        </p:spPr>
        <p:txBody>
          <a:bodyPr/>
          <a:lstStyle/>
          <a:p>
            <a:pPr algn="r" eaLnBrk="1" fontAlgn="auto" hangingPunct="1">
              <a:spcAft>
                <a:spcPts val="0"/>
              </a:spcAft>
              <a:defRPr/>
            </a:pPr>
            <a:r>
              <a:rPr lang="ar-SA" dirty="0" smtClean="0">
                <a:cs typeface="Arial" pitchFamily="34" charset="0"/>
              </a:rPr>
              <a:t>توجه داشته باشید :</a:t>
            </a:r>
            <a:endParaRPr lang="en-US" dirty="0" smtClean="0">
              <a:cs typeface="Arial" pitchFamily="34" charset="0"/>
            </a:endParaRPr>
          </a:p>
        </p:txBody>
      </p:sp>
      <p:sp>
        <p:nvSpPr>
          <p:cNvPr id="26627" name="Rectangle 3"/>
          <p:cNvSpPr>
            <a:spLocks noGrp="1" noChangeArrowheads="1"/>
          </p:cNvSpPr>
          <p:nvPr>
            <p:ph idx="1"/>
          </p:nvPr>
        </p:nvSpPr>
        <p:spPr>
          <a:xfrm>
            <a:off x="457200" y="1500188"/>
            <a:ext cx="7239000" cy="4033837"/>
          </a:xfrm>
        </p:spPr>
        <p:txBody>
          <a:bodyPr/>
          <a:lstStyle/>
          <a:p>
            <a:pPr eaLnBrk="1" hangingPunct="1"/>
            <a:r>
              <a:rPr lang="fa-IR" smtClean="0">
                <a:latin typeface="Arial" pitchFamily="34" charset="0"/>
                <a:cs typeface="Arial" pitchFamily="34" charset="0"/>
              </a:rPr>
              <a:t> </a:t>
            </a:r>
            <a:r>
              <a:rPr lang="ar-SA" smtClean="0">
                <a:latin typeface="Arial" pitchFamily="34" charset="0"/>
                <a:cs typeface="Arial" pitchFamily="34" charset="0"/>
              </a:rPr>
              <a:t>در صورت بروز عارضه پس از واکسنهای غیرروتین مانند </a:t>
            </a:r>
            <a:r>
              <a:rPr lang="ar-SA" b="1" i="1" u="sng" smtClean="0">
                <a:latin typeface="Arial" pitchFamily="34" charset="0"/>
                <a:cs typeface="Arial" pitchFamily="34" charset="0"/>
              </a:rPr>
              <a:t>مننژیت ، هاری</a:t>
            </a:r>
            <a:r>
              <a:rPr lang="fa-IR" b="1" i="1" u="sng" smtClean="0">
                <a:latin typeface="Arial" pitchFamily="34" charset="0"/>
                <a:cs typeface="Arial" pitchFamily="34" charset="0"/>
              </a:rPr>
              <a:t> ، آنفلوانزا</a:t>
            </a:r>
            <a:r>
              <a:rPr lang="ar-SA" b="1" i="1" u="sng" smtClean="0">
                <a:latin typeface="Arial" pitchFamily="34" charset="0"/>
                <a:cs typeface="Arial" pitchFamily="34" charset="0"/>
              </a:rPr>
              <a:t> و </a:t>
            </a:r>
            <a:r>
              <a:rPr lang="ar-SA" smtClean="0">
                <a:latin typeface="Arial" pitchFamily="34" charset="0"/>
                <a:cs typeface="Arial" pitchFamily="34" charset="0"/>
              </a:rPr>
              <a:t>........</a:t>
            </a:r>
            <a:r>
              <a:rPr lang="fa-IR" smtClean="0">
                <a:latin typeface="Arial" pitchFamily="34" charset="0"/>
                <a:cs typeface="Arial" pitchFamily="34" charset="0"/>
              </a:rPr>
              <a:t>  </a:t>
            </a:r>
            <a:r>
              <a:rPr lang="ar-SA" smtClean="0">
                <a:latin typeface="Arial" pitchFamily="34" charset="0"/>
                <a:cs typeface="Arial" pitchFamily="34" charset="0"/>
              </a:rPr>
              <a:t>این عوارض نیزمشمول گزارشدهی می گردند .</a:t>
            </a:r>
            <a:r>
              <a:rPr lang="fa-IR" smtClean="0">
                <a:latin typeface="Arial" pitchFamily="34" charset="0"/>
                <a:cs typeface="Arial" pitchFamily="34" charset="0"/>
              </a:rPr>
              <a:t>  </a:t>
            </a:r>
            <a:r>
              <a:rPr lang="ar-SA" smtClean="0">
                <a:latin typeface="Arial" pitchFamily="34" charset="0"/>
                <a:cs typeface="Arial" pitchFamily="34" charset="0"/>
              </a:rPr>
              <a:t>لذا مراتب باید به نحو مقتضی ضمن آموزشهای لازم به پرسنل بخش دولتی به سایر ارگانهایی که در واکسیناسیون نقش دارندمانند مطب های خصوصی ، بیمارستانهای خصوصی ، ارتش ،سازمان تامین اجتماعی و ......... رسانده شود .</a:t>
            </a:r>
            <a:endParaRPr lang="en-US" smtClean="0">
              <a:latin typeface="Arial" pitchFamily="34" charset="0"/>
              <a:cs typeface="Arial" pitchFamily="34" charset="0"/>
            </a:endParaRPr>
          </a:p>
        </p:txBody>
      </p:sp>
      <p:sp>
        <p:nvSpPr>
          <p:cNvPr id="2662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DB47094-15BD-41CF-849F-A77A24B85625}" type="slidenum">
              <a:rPr lang="en-US" altLang="en-US" smtClean="0"/>
              <a:pPr/>
              <a:t>14</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357430"/>
            <a:ext cx="6384792" cy="1143000"/>
          </a:xfrm>
        </p:spPr>
        <p:txBody>
          <a:bodyPr>
            <a:normAutofit fontScale="90000"/>
          </a:bodyPr>
          <a:lstStyle/>
          <a:p>
            <a:pPr algn="ctr">
              <a:defRPr/>
            </a:pPr>
            <a:r>
              <a:rPr lang="fa-IR" dirty="0" smtClean="0">
                <a:solidFill>
                  <a:srgbClr val="FF0000"/>
                </a:solidFill>
              </a:rPr>
              <a:t>گزارش يافته هاي مراقبت </a:t>
            </a:r>
            <a:r>
              <a:rPr lang="en-US" dirty="0" smtClean="0">
                <a:solidFill>
                  <a:srgbClr val="FF0000"/>
                </a:solidFill>
              </a:rPr>
              <a:t>AEFI </a:t>
            </a:r>
            <a:r>
              <a:rPr lang="fa-IR" dirty="0" smtClean="0">
                <a:solidFill>
                  <a:srgbClr val="FF0000"/>
                </a:solidFill>
              </a:rPr>
              <a:t>  در ایران</a:t>
            </a:r>
            <a:endParaRPr lang="en-US" dirty="0">
              <a:solidFill>
                <a:srgbClr val="FF0000"/>
              </a:solidFill>
            </a:endParaRPr>
          </a:p>
        </p:txBody>
      </p:sp>
      <p:sp>
        <p:nvSpPr>
          <p:cNvPr id="2765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541487D-9BE0-4BEF-B87C-CEDDB0E9BF5E}" type="slidenum">
              <a:rPr lang="ar-SA" smtClean="0"/>
              <a:pPr/>
              <a:t>15</a:t>
            </a:fld>
            <a:endParaRPr lang="en-US" smtClean="0"/>
          </a:p>
        </p:txBody>
      </p:sp>
      <p:sp>
        <p:nvSpPr>
          <p:cNvPr id="27652"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nvPr>
        </p:nvGraphicFramePr>
        <p:xfrm>
          <a:off x="587375" y="1941513"/>
          <a:ext cx="7367588" cy="3140075"/>
        </p:xfrm>
        <a:graphic>
          <a:graphicData uri="http://schemas.openxmlformats.org/presentationml/2006/ole">
            <p:oleObj spid="_x0000_s1026" name="Worksheet" r:id="rId3" imgW="7286549" imgH="3105302" progId="Excel.Sheet.8">
              <p:embed/>
            </p:oleObj>
          </a:graphicData>
        </a:graphic>
      </p:graphicFrame>
      <p:sp>
        <p:nvSpPr>
          <p:cNvPr id="9219" name="Rectangle 3"/>
          <p:cNvSpPr>
            <a:spLocks noGrp="1" noChangeArrowheads="1"/>
          </p:cNvSpPr>
          <p:nvPr>
            <p:ph type="title"/>
          </p:nvPr>
        </p:nvSpPr>
        <p:spPr>
          <a:xfrm>
            <a:off x="214313" y="142875"/>
            <a:ext cx="8686800" cy="1143000"/>
          </a:xfrm>
        </p:spPr>
        <p:txBody>
          <a:bodyPr/>
          <a:lstStyle/>
          <a:p>
            <a:pPr algn="ctr" rtl="0" eaLnBrk="1" hangingPunct="1">
              <a:defRPr/>
            </a:pPr>
            <a:r>
              <a:rPr lang="en-US" sz="2800" dirty="0" smtClean="0">
                <a:latin typeface="Times New Roman" pitchFamily="18" charset="0"/>
                <a:cs typeface="Times New Roman" pitchFamily="18" charset="0"/>
              </a:rPr>
              <a:t> TREND OF AEFI CASES  BY </a:t>
            </a:r>
            <a:r>
              <a:rPr lang="fa-I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YEAR</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(I.R.IRAN, 2005-2010*)</a:t>
            </a:r>
          </a:p>
        </p:txBody>
      </p:sp>
      <p:sp>
        <p:nvSpPr>
          <p:cNvPr id="1028" name="TextBox 7"/>
          <p:cNvSpPr txBox="1">
            <a:spLocks noChangeArrowheads="1"/>
          </p:cNvSpPr>
          <p:nvPr/>
        </p:nvSpPr>
        <p:spPr bwMode="auto">
          <a:xfrm>
            <a:off x="2124075" y="5429250"/>
            <a:ext cx="857250" cy="338138"/>
          </a:xfrm>
          <a:prstGeom prst="rect">
            <a:avLst/>
          </a:prstGeom>
          <a:noFill/>
          <a:ln w="9525">
            <a:noFill/>
            <a:miter lim="800000"/>
            <a:headEnd/>
            <a:tailEnd/>
          </a:ln>
        </p:spPr>
        <p:txBody>
          <a:bodyPr>
            <a:spAutoFit/>
          </a:bodyPr>
          <a:lstStyle/>
          <a:p>
            <a:pPr algn="ctr"/>
            <a:r>
              <a:rPr lang="en-US" sz="1600" b="1"/>
              <a:t>2005</a:t>
            </a:r>
            <a:endParaRPr lang="fa-IR" sz="1600" b="1"/>
          </a:p>
        </p:txBody>
      </p:sp>
      <p:sp>
        <p:nvSpPr>
          <p:cNvPr id="1029" name="TextBox 8"/>
          <p:cNvSpPr txBox="1">
            <a:spLocks noChangeArrowheads="1"/>
          </p:cNvSpPr>
          <p:nvPr/>
        </p:nvSpPr>
        <p:spPr bwMode="auto">
          <a:xfrm>
            <a:off x="3059113" y="5429250"/>
            <a:ext cx="857250" cy="338138"/>
          </a:xfrm>
          <a:prstGeom prst="rect">
            <a:avLst/>
          </a:prstGeom>
          <a:noFill/>
          <a:ln w="9525">
            <a:noFill/>
            <a:miter lim="800000"/>
            <a:headEnd/>
            <a:tailEnd/>
          </a:ln>
        </p:spPr>
        <p:txBody>
          <a:bodyPr>
            <a:spAutoFit/>
          </a:bodyPr>
          <a:lstStyle/>
          <a:p>
            <a:pPr algn="ctr"/>
            <a:r>
              <a:rPr lang="en-US" sz="1600" b="1"/>
              <a:t>2006</a:t>
            </a:r>
            <a:endParaRPr lang="fa-IR" sz="1600" b="1"/>
          </a:p>
        </p:txBody>
      </p:sp>
      <p:sp>
        <p:nvSpPr>
          <p:cNvPr id="1030" name="TextBox 9"/>
          <p:cNvSpPr txBox="1">
            <a:spLocks noChangeArrowheads="1"/>
          </p:cNvSpPr>
          <p:nvPr/>
        </p:nvSpPr>
        <p:spPr bwMode="auto">
          <a:xfrm>
            <a:off x="3995738" y="5429250"/>
            <a:ext cx="857250" cy="338138"/>
          </a:xfrm>
          <a:prstGeom prst="rect">
            <a:avLst/>
          </a:prstGeom>
          <a:noFill/>
          <a:ln w="9525">
            <a:noFill/>
            <a:miter lim="800000"/>
            <a:headEnd/>
            <a:tailEnd/>
          </a:ln>
        </p:spPr>
        <p:txBody>
          <a:bodyPr>
            <a:spAutoFit/>
          </a:bodyPr>
          <a:lstStyle/>
          <a:p>
            <a:pPr algn="ctr"/>
            <a:r>
              <a:rPr lang="en-US" sz="1600" b="1"/>
              <a:t>2007</a:t>
            </a:r>
            <a:endParaRPr lang="fa-IR" sz="1600" b="1"/>
          </a:p>
        </p:txBody>
      </p:sp>
      <p:sp>
        <p:nvSpPr>
          <p:cNvPr id="1031" name="TextBox 10"/>
          <p:cNvSpPr txBox="1">
            <a:spLocks noChangeArrowheads="1"/>
          </p:cNvSpPr>
          <p:nvPr/>
        </p:nvSpPr>
        <p:spPr bwMode="auto">
          <a:xfrm>
            <a:off x="4859338" y="5429250"/>
            <a:ext cx="857250" cy="338138"/>
          </a:xfrm>
          <a:prstGeom prst="rect">
            <a:avLst/>
          </a:prstGeom>
          <a:noFill/>
          <a:ln w="9525">
            <a:noFill/>
            <a:miter lim="800000"/>
            <a:headEnd/>
            <a:tailEnd/>
          </a:ln>
        </p:spPr>
        <p:txBody>
          <a:bodyPr>
            <a:spAutoFit/>
          </a:bodyPr>
          <a:lstStyle/>
          <a:p>
            <a:pPr algn="ctr"/>
            <a:r>
              <a:rPr lang="en-US" sz="1600" b="1"/>
              <a:t>2008</a:t>
            </a:r>
            <a:endParaRPr lang="fa-IR" sz="1600" b="1"/>
          </a:p>
        </p:txBody>
      </p:sp>
      <p:sp>
        <p:nvSpPr>
          <p:cNvPr id="1032" name="TextBox 11"/>
          <p:cNvSpPr txBox="1">
            <a:spLocks noChangeArrowheads="1"/>
          </p:cNvSpPr>
          <p:nvPr/>
        </p:nvSpPr>
        <p:spPr bwMode="auto">
          <a:xfrm>
            <a:off x="5724525" y="5429250"/>
            <a:ext cx="857250" cy="338138"/>
          </a:xfrm>
          <a:prstGeom prst="rect">
            <a:avLst/>
          </a:prstGeom>
          <a:noFill/>
          <a:ln w="9525">
            <a:noFill/>
            <a:miter lim="800000"/>
            <a:headEnd/>
            <a:tailEnd/>
          </a:ln>
        </p:spPr>
        <p:txBody>
          <a:bodyPr>
            <a:spAutoFit/>
          </a:bodyPr>
          <a:lstStyle/>
          <a:p>
            <a:pPr algn="ctr"/>
            <a:r>
              <a:rPr lang="en-US" sz="1600" b="1"/>
              <a:t>2009</a:t>
            </a:r>
            <a:endParaRPr lang="fa-IR" sz="1600" b="1"/>
          </a:p>
        </p:txBody>
      </p:sp>
      <p:sp>
        <p:nvSpPr>
          <p:cNvPr id="1033"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B295AF7-3CEA-4C04-BF41-011B436A944F}" type="slidenum">
              <a:rPr lang="ar-SA" smtClean="0"/>
              <a:pPr/>
              <a:t>16</a:t>
            </a:fld>
            <a:endParaRPr lang="en-US" smtClean="0"/>
          </a:p>
        </p:txBody>
      </p:sp>
      <p:sp>
        <p:nvSpPr>
          <p:cNvPr id="1034" name="Footer Placeholder 9"/>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
        <p:nvSpPr>
          <p:cNvPr id="1035" name="TextBox 11"/>
          <p:cNvSpPr txBox="1">
            <a:spLocks noChangeArrowheads="1"/>
          </p:cNvSpPr>
          <p:nvPr/>
        </p:nvSpPr>
        <p:spPr bwMode="auto">
          <a:xfrm>
            <a:off x="6594475" y="5394325"/>
            <a:ext cx="857250" cy="338138"/>
          </a:xfrm>
          <a:prstGeom prst="rect">
            <a:avLst/>
          </a:prstGeom>
          <a:noFill/>
          <a:ln w="9525">
            <a:noFill/>
            <a:miter lim="800000"/>
            <a:headEnd/>
            <a:tailEnd/>
          </a:ln>
        </p:spPr>
        <p:txBody>
          <a:bodyPr>
            <a:spAutoFit/>
          </a:bodyPr>
          <a:lstStyle/>
          <a:p>
            <a:pPr algn="ctr"/>
            <a:r>
              <a:rPr lang="en-US" sz="1600" b="1"/>
              <a:t>2010</a:t>
            </a:r>
            <a:endParaRPr lang="fa-IR" sz="1600" b="1"/>
          </a:p>
        </p:txBody>
      </p:sp>
      <p:sp>
        <p:nvSpPr>
          <p:cNvPr id="1036" name="TextBox 11"/>
          <p:cNvSpPr txBox="1">
            <a:spLocks noChangeArrowheads="1"/>
          </p:cNvSpPr>
          <p:nvPr/>
        </p:nvSpPr>
        <p:spPr bwMode="auto">
          <a:xfrm>
            <a:off x="395288" y="6186488"/>
            <a:ext cx="1800225" cy="339725"/>
          </a:xfrm>
          <a:prstGeom prst="rect">
            <a:avLst/>
          </a:prstGeom>
          <a:noFill/>
          <a:ln w="9525">
            <a:noFill/>
            <a:miter lim="800000"/>
            <a:headEnd/>
            <a:tailEnd/>
          </a:ln>
        </p:spPr>
        <p:txBody>
          <a:bodyPr>
            <a:spAutoFit/>
          </a:bodyPr>
          <a:lstStyle/>
          <a:p>
            <a:pPr algn="ctr"/>
            <a:r>
              <a:rPr lang="en-US" sz="1600" b="1"/>
              <a:t>27 June 2010</a:t>
            </a:r>
            <a:endParaRPr lang="fa-IR" sz="1600" b="1"/>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sz="half" idx="1"/>
          </p:nvPr>
        </p:nvGraphicFramePr>
        <p:xfrm>
          <a:off x="-541338" y="2276475"/>
          <a:ext cx="5689601" cy="3529013"/>
        </p:xfrm>
        <a:graphic>
          <a:graphicData uri="http://schemas.openxmlformats.org/presentationml/2006/ole">
            <p:oleObj spid="_x0000_s2050" name="Worksheet" r:id="rId3" imgW="6353251" imgH="2809951" progId="Excel.Sheet.8">
              <p:embed/>
            </p:oleObj>
          </a:graphicData>
        </a:graphic>
      </p:graphicFrame>
      <p:sp>
        <p:nvSpPr>
          <p:cNvPr id="2051" name="Rectangle 3"/>
          <p:cNvSpPr>
            <a:spLocks noChangeArrowheads="1"/>
          </p:cNvSpPr>
          <p:nvPr/>
        </p:nvSpPr>
        <p:spPr bwMode="auto">
          <a:xfrm>
            <a:off x="539750" y="333375"/>
            <a:ext cx="8229600" cy="935038"/>
          </a:xfrm>
          <a:prstGeom prst="rect">
            <a:avLst/>
          </a:prstGeom>
          <a:noFill/>
          <a:ln w="9525">
            <a:noFill/>
            <a:miter lim="800000"/>
            <a:headEnd/>
            <a:tailEnd/>
          </a:ln>
        </p:spPr>
        <p:txBody>
          <a:bodyPr anchor="ctr"/>
          <a:lstStyle/>
          <a:p>
            <a:pPr algn="ctr" rtl="0" eaLnBrk="0" hangingPunct="0"/>
            <a:r>
              <a:rPr lang="en-US" sz="2800" b="1">
                <a:solidFill>
                  <a:schemeClr val="tx2"/>
                </a:solidFill>
                <a:latin typeface="Times New Roman" pitchFamily="18" charset="0"/>
                <a:cs typeface="Times New Roman" pitchFamily="18" charset="0"/>
              </a:rPr>
              <a:t>DISTRIBUTION OF AEFIs CASES** </a:t>
            </a:r>
            <a:br>
              <a:rPr lang="en-US" sz="2800" b="1">
                <a:solidFill>
                  <a:schemeClr val="tx2"/>
                </a:solidFill>
                <a:latin typeface="Times New Roman" pitchFamily="18" charset="0"/>
                <a:cs typeface="Times New Roman" pitchFamily="18" charset="0"/>
              </a:rPr>
            </a:br>
            <a:r>
              <a:rPr lang="en-US" sz="2800" b="1">
                <a:solidFill>
                  <a:schemeClr val="tx2"/>
                </a:solidFill>
                <a:latin typeface="Times New Roman" pitchFamily="18" charset="0"/>
                <a:cs typeface="Times New Roman" pitchFamily="18" charset="0"/>
              </a:rPr>
              <a:t>(IRAN-2009)</a:t>
            </a:r>
          </a:p>
        </p:txBody>
      </p:sp>
      <p:sp>
        <p:nvSpPr>
          <p:cNvPr id="2052" name="Text Box 4"/>
          <p:cNvSpPr txBox="1">
            <a:spLocks noChangeArrowheads="1"/>
          </p:cNvSpPr>
          <p:nvPr/>
        </p:nvSpPr>
        <p:spPr bwMode="auto">
          <a:xfrm>
            <a:off x="395288" y="6165850"/>
            <a:ext cx="3033712" cy="369888"/>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Immediate notification </a:t>
            </a:r>
          </a:p>
        </p:txBody>
      </p:sp>
      <p:sp>
        <p:nvSpPr>
          <p:cNvPr id="2053" name="Text Box 5"/>
          <p:cNvSpPr txBox="1">
            <a:spLocks noChangeArrowheads="1"/>
          </p:cNvSpPr>
          <p:nvPr/>
        </p:nvSpPr>
        <p:spPr bwMode="auto">
          <a:xfrm>
            <a:off x="6215063" y="1143000"/>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 867</a:t>
            </a:r>
          </a:p>
        </p:txBody>
      </p:sp>
      <p:sp>
        <p:nvSpPr>
          <p:cNvPr id="2054"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A3CB37B-947E-44CA-99C1-B8F0A151902B}" type="slidenum">
              <a:rPr lang="ar-SA" smtClean="0"/>
              <a:pPr/>
              <a:t>17</a:t>
            </a:fld>
            <a:endParaRPr lang="en-US" smtClean="0"/>
          </a:p>
        </p:txBody>
      </p:sp>
      <p:sp>
        <p:nvSpPr>
          <p:cNvPr id="2055" name="Footer Placeholder 8"/>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9" name="Table 8"/>
          <p:cNvGraphicFramePr>
            <a:graphicFrameLocks noGrp="1"/>
          </p:cNvGraphicFramePr>
          <p:nvPr/>
        </p:nvGraphicFramePr>
        <p:xfrm>
          <a:off x="5292725" y="1628775"/>
          <a:ext cx="2376264" cy="4560570"/>
        </p:xfrm>
        <a:graphic>
          <a:graphicData uri="http://schemas.openxmlformats.org/drawingml/2006/table">
            <a:tbl>
              <a:tblPr/>
              <a:tblGrid>
                <a:gridCol w="1838876"/>
                <a:gridCol w="537388"/>
              </a:tblGrid>
              <a:tr h="224025">
                <a:tc>
                  <a:txBody>
                    <a:bodyPr/>
                    <a:lstStyle/>
                    <a:p>
                      <a:pPr algn="l" fontAlgn="b"/>
                      <a:r>
                        <a:rPr lang="en-US" sz="1000" b="1" i="0" u="none" strike="noStrike" dirty="0">
                          <a:latin typeface="Arial"/>
                        </a:rPr>
                        <a:t> SIDS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fa-IR" sz="1600" b="1" i="0" u="none" strike="noStrike" dirty="0">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4025">
                <a:tc>
                  <a:txBody>
                    <a:bodyPr/>
                    <a:lstStyle/>
                    <a:p>
                      <a:pPr algn="l" fontAlgn="b"/>
                      <a:r>
                        <a:rPr lang="en-US" sz="1000" b="1" i="0" u="none" strike="noStrike">
                          <a:latin typeface="Arial"/>
                        </a:rPr>
                        <a:t>Abscess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404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anaphilactoid reaction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Anaphylactic shock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BCG lymphadenitis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Encephalitis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Encephalopathy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Febrile Seizure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GBS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High fever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Hypotonic response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Local reaction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Meningitis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Meningoencephalitis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Parotiditis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Screeming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dirty="0">
                          <a:latin typeface="Arial"/>
                        </a:rPr>
                        <a:t>Seizure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fa-IR" sz="1600" b="1" i="0" u="none" strike="noStrike" dirty="0">
                          <a:latin typeface="Times New Roman" pitchFamily="18" charset="0"/>
                          <a:cs typeface="Times New Roman" pitchFamily="18"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4025">
                <a:tc>
                  <a:txBody>
                    <a:bodyPr/>
                    <a:lstStyle/>
                    <a:p>
                      <a:pPr algn="l" fontAlgn="b"/>
                      <a:r>
                        <a:rPr lang="en-US" sz="1000" b="1" i="0" u="none" strike="noStrike">
                          <a:latin typeface="Arial"/>
                        </a:rPr>
                        <a:t>others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fa-IR" sz="1600" b="1" i="0" u="none" strike="noStrike" dirty="0">
                          <a:latin typeface="Times New Roman" pitchFamily="18" charset="0"/>
                          <a:cs typeface="Times New Roman" pitchFamily="18"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FED8E2F-F098-4768-AD64-2D3258F60A80}" type="slidenum">
              <a:rPr lang="ar-SA" smtClean="0"/>
              <a:pPr/>
              <a:t>18</a:t>
            </a:fld>
            <a:endParaRPr lang="en-US" smtClean="0"/>
          </a:p>
        </p:txBody>
      </p:sp>
      <p:graphicFrame>
        <p:nvGraphicFramePr>
          <p:cNvPr id="3074" name="Object 4"/>
          <p:cNvGraphicFramePr>
            <a:graphicFrameLocks noGrp="1" noChangeAspect="1"/>
          </p:cNvGraphicFramePr>
          <p:nvPr>
            <p:ph idx="1"/>
          </p:nvPr>
        </p:nvGraphicFramePr>
        <p:xfrm>
          <a:off x="-252413" y="2109788"/>
          <a:ext cx="6108701" cy="2974975"/>
        </p:xfrm>
        <a:graphic>
          <a:graphicData uri="http://schemas.openxmlformats.org/presentationml/2006/ole">
            <p:oleObj spid="_x0000_s3074" name="Worksheet" r:id="rId3" imgW="5819851" imgH="2552700" progId="Excel.Sheet.8">
              <p:embed/>
            </p:oleObj>
          </a:graphicData>
        </a:graphic>
      </p:graphicFrame>
      <p:sp>
        <p:nvSpPr>
          <p:cNvPr id="2052" name="Rectangle 7"/>
          <p:cNvSpPr>
            <a:spLocks noGrp="1" noChangeArrowheads="1"/>
          </p:cNvSpPr>
          <p:nvPr>
            <p:ph type="title"/>
          </p:nvPr>
        </p:nvSpPr>
        <p:spPr/>
        <p:txBody>
          <a:bodyPr/>
          <a:lstStyle/>
          <a:p>
            <a:pPr eaLnBrk="1" hangingPunct="1">
              <a:defRPr/>
            </a:pPr>
            <a:r>
              <a:rPr lang="en-US" sz="3200" dirty="0" smtClean="0"/>
              <a:t>DISTRIBUTION OF AEFIs CASES*** </a:t>
            </a:r>
            <a:br>
              <a:rPr lang="en-US" sz="3200" dirty="0" smtClean="0"/>
            </a:br>
            <a:r>
              <a:rPr lang="en-US" sz="3200" dirty="0" smtClean="0"/>
              <a:t>(IRAN-2009)</a:t>
            </a:r>
          </a:p>
        </p:txBody>
      </p:sp>
      <p:sp>
        <p:nvSpPr>
          <p:cNvPr id="3077" name="Text Box 8"/>
          <p:cNvSpPr txBox="1">
            <a:spLocks noChangeArrowheads="1"/>
          </p:cNvSpPr>
          <p:nvPr/>
        </p:nvSpPr>
        <p:spPr bwMode="auto">
          <a:xfrm>
            <a:off x="395288" y="6165850"/>
            <a:ext cx="4752975" cy="366713"/>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Non Immediate &amp; Immediate Notification </a:t>
            </a:r>
          </a:p>
        </p:txBody>
      </p:sp>
      <p:sp>
        <p:nvSpPr>
          <p:cNvPr id="3078" name="Text Box 17"/>
          <p:cNvSpPr txBox="1">
            <a:spLocks noChangeArrowheads="1"/>
          </p:cNvSpPr>
          <p:nvPr/>
        </p:nvSpPr>
        <p:spPr bwMode="auto">
          <a:xfrm>
            <a:off x="6215063" y="1000125"/>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 11747</a:t>
            </a:r>
          </a:p>
        </p:txBody>
      </p:sp>
      <p:graphicFrame>
        <p:nvGraphicFramePr>
          <p:cNvPr id="9" name="Table 8"/>
          <p:cNvGraphicFramePr>
            <a:graphicFrameLocks noGrp="1"/>
          </p:cNvGraphicFramePr>
          <p:nvPr/>
        </p:nvGraphicFramePr>
        <p:xfrm>
          <a:off x="5857875" y="2071688"/>
          <a:ext cx="2159000" cy="2786080"/>
        </p:xfrm>
        <a:graphic>
          <a:graphicData uri="http://schemas.openxmlformats.org/drawingml/2006/table">
            <a:tbl>
              <a:tblPr/>
              <a:tblGrid>
                <a:gridCol w="1550295"/>
                <a:gridCol w="608705"/>
              </a:tblGrid>
              <a:tr h="253280">
                <a:tc>
                  <a:txBody>
                    <a:bodyPr/>
                    <a:lstStyle/>
                    <a:p>
                      <a:pPr algn="l" fontAlgn="b"/>
                      <a:r>
                        <a:rPr lang="en-US" sz="1000" b="1" i="0" u="none" strike="noStrike" dirty="0" smtClean="0">
                          <a:latin typeface="Arial"/>
                        </a:rPr>
                        <a:t>Abscess</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595</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BCG Lymphadenitis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3356</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Local reaction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1834</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Seizure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554</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high Fever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2121</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err="1">
                          <a:latin typeface="Arial"/>
                        </a:rPr>
                        <a:t>Meningoencephalitis</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47</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Hypotonic </a:t>
                      </a:r>
                      <a:r>
                        <a:rPr lang="en-US" sz="1000" b="1" i="0" u="none" strike="noStrike" dirty="0" err="1">
                          <a:latin typeface="Arial"/>
                        </a:rPr>
                        <a:t>responcse</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110</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Skin reaction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719</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err="1">
                          <a:latin typeface="Arial"/>
                        </a:rPr>
                        <a:t>Screeming</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626</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err="1">
                          <a:latin typeface="Arial"/>
                        </a:rPr>
                        <a:t>Parotiditis</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97</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280">
                <a:tc>
                  <a:txBody>
                    <a:bodyPr/>
                    <a:lstStyle/>
                    <a:p>
                      <a:pPr algn="l" fontAlgn="b"/>
                      <a:r>
                        <a:rPr lang="en-US" sz="1000" b="1" i="0" u="none" strike="noStrike" dirty="0">
                          <a:latin typeface="Arial"/>
                        </a:rPr>
                        <a:t>Others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smtClean="0">
                          <a:latin typeface="Arial"/>
                        </a:rPr>
                        <a:t>1688</a:t>
                      </a:r>
                      <a:endParaRPr lang="en-US" sz="10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17" name="Footer Placeholder 7"/>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E33388C-E1AB-46D0-A218-6748E469CD57}" type="slidenum">
              <a:rPr lang="ar-SA" smtClean="0"/>
              <a:pPr/>
              <a:t>19</a:t>
            </a:fld>
            <a:endParaRPr lang="en-US" smtClean="0"/>
          </a:p>
        </p:txBody>
      </p:sp>
      <p:graphicFrame>
        <p:nvGraphicFramePr>
          <p:cNvPr id="4098" name="Object 2"/>
          <p:cNvGraphicFramePr>
            <a:graphicFrameLocks noGrp="1" noChangeAspect="1"/>
          </p:cNvGraphicFramePr>
          <p:nvPr>
            <p:ph type="title"/>
          </p:nvPr>
        </p:nvGraphicFramePr>
        <p:xfrm>
          <a:off x="1030288" y="2222500"/>
          <a:ext cx="5045075" cy="2260600"/>
        </p:xfrm>
        <a:graphic>
          <a:graphicData uri="http://schemas.openxmlformats.org/presentationml/2006/ole">
            <p:oleObj spid="_x0000_s4098" name="Worksheet" r:id="rId3" imgW="5505602" imgH="2467051" progId="Excel.Sheet.8">
              <p:embed/>
            </p:oleObj>
          </a:graphicData>
        </a:graphic>
      </p:graphicFrame>
      <p:sp>
        <p:nvSpPr>
          <p:cNvPr id="4100" name="Rectangle 3"/>
          <p:cNvSpPr>
            <a:spLocks noChangeArrowheads="1"/>
          </p:cNvSpPr>
          <p:nvPr/>
        </p:nvSpPr>
        <p:spPr bwMode="auto">
          <a:xfrm>
            <a:off x="596900" y="404813"/>
            <a:ext cx="7646988" cy="914400"/>
          </a:xfrm>
          <a:prstGeom prst="rect">
            <a:avLst/>
          </a:prstGeom>
          <a:noFill/>
          <a:ln w="9525">
            <a:noFill/>
            <a:miter lim="800000"/>
            <a:headEnd/>
            <a:tailEnd/>
          </a:ln>
        </p:spPr>
        <p:txBody>
          <a:bodyPr anchor="ctr"/>
          <a:lstStyle/>
          <a:p>
            <a:pPr algn="ctr" rtl="0"/>
            <a:r>
              <a:rPr lang="en-US" sz="2800" b="1">
                <a:solidFill>
                  <a:schemeClr val="tx2"/>
                </a:solidFill>
                <a:latin typeface="Times New Roman" pitchFamily="18" charset="0"/>
                <a:cs typeface="Times New Roman" pitchFamily="18" charset="0"/>
              </a:rPr>
              <a:t>DISTRIBUTION OF AEFIs CASES*** BY ANTIGEN (IRAN-2009)</a:t>
            </a:r>
          </a:p>
        </p:txBody>
      </p:sp>
      <p:sp>
        <p:nvSpPr>
          <p:cNvPr id="4101" name="Text Box 8"/>
          <p:cNvSpPr txBox="1">
            <a:spLocks noChangeArrowheads="1"/>
          </p:cNvSpPr>
          <p:nvPr/>
        </p:nvSpPr>
        <p:spPr bwMode="auto">
          <a:xfrm>
            <a:off x="395288" y="6165850"/>
            <a:ext cx="4752975" cy="366713"/>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Non Immediate &amp; Immediate Notification </a:t>
            </a:r>
          </a:p>
        </p:txBody>
      </p:sp>
      <p:sp>
        <p:nvSpPr>
          <p:cNvPr id="4102" name="Text Box 17"/>
          <p:cNvSpPr txBox="1">
            <a:spLocks noChangeArrowheads="1"/>
          </p:cNvSpPr>
          <p:nvPr/>
        </p:nvSpPr>
        <p:spPr bwMode="auto">
          <a:xfrm>
            <a:off x="6357938" y="1643063"/>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 11747</a:t>
            </a:r>
          </a:p>
        </p:txBody>
      </p:sp>
      <p:sp>
        <p:nvSpPr>
          <p:cNvPr id="4103"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8286776" cy="1143000"/>
          </a:xfrm>
        </p:spPr>
        <p:txBody>
          <a:bodyPr>
            <a:normAutofit/>
          </a:bodyPr>
          <a:lstStyle/>
          <a:p>
            <a:r>
              <a:rPr lang="fa-IR" sz="3200" dirty="0" smtClean="0"/>
              <a:t>ارزيابي سيستم مراقبت سلامت ايمنسازي</a:t>
            </a:r>
            <a:endParaRPr lang="fa-IR" sz="3200" dirty="0"/>
          </a:p>
        </p:txBody>
      </p:sp>
      <p:sp>
        <p:nvSpPr>
          <p:cNvPr id="3" name="Content Placeholder 2"/>
          <p:cNvSpPr>
            <a:spLocks noGrp="1"/>
          </p:cNvSpPr>
          <p:nvPr>
            <p:ph sz="half" idx="1"/>
          </p:nvPr>
        </p:nvSpPr>
        <p:spPr/>
        <p:txBody>
          <a:bodyPr/>
          <a:lstStyle/>
          <a:p>
            <a:endParaRPr lang="fa-IR"/>
          </a:p>
        </p:txBody>
      </p:sp>
      <p:sp>
        <p:nvSpPr>
          <p:cNvPr id="4" name="Content Placeholder 3"/>
          <p:cNvSpPr>
            <a:spLocks noGrp="1"/>
          </p:cNvSpPr>
          <p:nvPr>
            <p:ph sz="half" idx="2"/>
          </p:nvPr>
        </p:nvSpPr>
        <p:spPr>
          <a:xfrm>
            <a:off x="428596" y="1428736"/>
            <a:ext cx="7056338" cy="4525963"/>
          </a:xfrm>
        </p:spPr>
        <p:txBody>
          <a:bodyPr/>
          <a:lstStyle/>
          <a:p>
            <a:r>
              <a:rPr lang="fa-IR" dirty="0" smtClean="0"/>
              <a:t>الف)كامل بودن ،به هنگام بودن و دقت گزارش دهي</a:t>
            </a:r>
          </a:p>
          <a:p>
            <a:r>
              <a:rPr lang="fa-IR" dirty="0" smtClean="0"/>
              <a:t>ب)سرعت بررسي پس ازوصول گزارش پيامد نابجا</a:t>
            </a:r>
          </a:p>
          <a:p>
            <a:r>
              <a:rPr lang="fa-IR" dirty="0" smtClean="0"/>
              <a:t>ج)تناسب اقدامات انجام شده براي احتراز از تكرار خطاهاي برنامه</a:t>
            </a:r>
            <a:endParaRPr lang="fa-IR" dirty="0"/>
          </a:p>
        </p:txBody>
      </p:sp>
      <p:sp>
        <p:nvSpPr>
          <p:cNvPr id="5" name="Footer Placeholder 4"/>
          <p:cNvSpPr>
            <a:spLocks noGrp="1"/>
          </p:cNvSpPr>
          <p:nvPr>
            <p:ph type="ftr" sz="quarter" idx="11"/>
          </p:nvPr>
        </p:nvSpPr>
        <p:spPr/>
        <p:txBody>
          <a:bodyPr/>
          <a:lstStyle/>
          <a:p>
            <a:pPr>
              <a:defRPr/>
            </a:pPr>
            <a:r>
              <a:rPr lang="en-US" smtClean="0"/>
              <a:t>CDC-EPI-AEFI surveillance -F.A.Yaghini</a:t>
            </a:r>
            <a:endParaRPr lang="en-US"/>
          </a:p>
        </p:txBody>
      </p:sp>
      <p:sp>
        <p:nvSpPr>
          <p:cNvPr id="6" name="Slide Number Placeholder 5"/>
          <p:cNvSpPr>
            <a:spLocks noGrp="1"/>
          </p:cNvSpPr>
          <p:nvPr>
            <p:ph type="sldNum" sz="quarter" idx="12"/>
          </p:nvPr>
        </p:nvSpPr>
        <p:spPr/>
        <p:txBody>
          <a:bodyPr/>
          <a:lstStyle/>
          <a:p>
            <a:pPr>
              <a:defRPr/>
            </a:pPr>
            <a:fld id="{93F897B9-56D6-43D2-A03C-A11373573F0E}" type="slidenum">
              <a:rPr lang="ar-SA"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F0577BB-A1BF-4B59-B69D-A7D224D2FA0F}" type="slidenum">
              <a:rPr lang="ar-SA" smtClean="0"/>
              <a:pPr/>
              <a:t>20</a:t>
            </a:fld>
            <a:endParaRPr lang="en-US" smtClean="0"/>
          </a:p>
        </p:txBody>
      </p:sp>
      <p:graphicFrame>
        <p:nvGraphicFramePr>
          <p:cNvPr id="5122" name="Object 3"/>
          <p:cNvGraphicFramePr>
            <a:graphicFrameLocks noGrp="1" noChangeAspect="1"/>
          </p:cNvGraphicFramePr>
          <p:nvPr>
            <p:ph type="title"/>
          </p:nvPr>
        </p:nvGraphicFramePr>
        <p:xfrm>
          <a:off x="725488" y="2155825"/>
          <a:ext cx="6861175" cy="2297113"/>
        </p:xfrm>
        <a:graphic>
          <a:graphicData uri="http://schemas.openxmlformats.org/presentationml/2006/ole">
            <p:oleObj spid="_x0000_s5122" name="Worksheet" r:id="rId3" imgW="6686702" imgH="2238451" progId="Excel.Sheet.8">
              <p:embed/>
            </p:oleObj>
          </a:graphicData>
        </a:graphic>
      </p:graphicFrame>
      <p:sp>
        <p:nvSpPr>
          <p:cNvPr id="5124" name="Rectangle 4"/>
          <p:cNvSpPr>
            <a:spLocks noChangeArrowheads="1"/>
          </p:cNvSpPr>
          <p:nvPr/>
        </p:nvSpPr>
        <p:spPr bwMode="auto">
          <a:xfrm>
            <a:off x="596900" y="404813"/>
            <a:ext cx="7646988" cy="914400"/>
          </a:xfrm>
          <a:prstGeom prst="rect">
            <a:avLst/>
          </a:prstGeom>
          <a:noFill/>
          <a:ln w="9525">
            <a:noFill/>
            <a:miter lim="800000"/>
            <a:headEnd/>
            <a:tailEnd/>
          </a:ln>
        </p:spPr>
        <p:txBody>
          <a:bodyPr anchor="ctr"/>
          <a:lstStyle/>
          <a:p>
            <a:pPr algn="ctr" rtl="0"/>
            <a:r>
              <a:rPr lang="en-US" sz="2800" b="1">
                <a:solidFill>
                  <a:schemeClr val="tx2"/>
                </a:solidFill>
                <a:latin typeface="Times New Roman" pitchFamily="18" charset="0"/>
                <a:cs typeface="Times New Roman" pitchFamily="18" charset="0"/>
              </a:rPr>
              <a:t>DISTRIBUTION OF AEFIs CASES** BY OUTCOME (IRAN-2009)</a:t>
            </a:r>
          </a:p>
        </p:txBody>
      </p:sp>
      <p:sp>
        <p:nvSpPr>
          <p:cNvPr id="5125" name="Text Box 14"/>
          <p:cNvSpPr txBox="1">
            <a:spLocks noChangeArrowheads="1"/>
          </p:cNvSpPr>
          <p:nvPr/>
        </p:nvSpPr>
        <p:spPr bwMode="auto">
          <a:xfrm>
            <a:off x="395288" y="6165850"/>
            <a:ext cx="2819400" cy="369888"/>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Immediate notification </a:t>
            </a:r>
          </a:p>
        </p:txBody>
      </p:sp>
      <p:sp>
        <p:nvSpPr>
          <p:cNvPr id="5126" name="Text Box 18"/>
          <p:cNvSpPr txBox="1">
            <a:spLocks noChangeArrowheads="1"/>
          </p:cNvSpPr>
          <p:nvPr/>
        </p:nvSpPr>
        <p:spPr bwMode="auto">
          <a:xfrm>
            <a:off x="6215063" y="1428750"/>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 11747</a:t>
            </a:r>
          </a:p>
        </p:txBody>
      </p:sp>
      <p:sp>
        <p:nvSpPr>
          <p:cNvPr id="5127"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91C02ED-3F4F-4BDB-A6D9-8E71D731E6D2}" type="slidenum">
              <a:rPr lang="ar-SA" smtClean="0"/>
              <a:pPr/>
              <a:t>21</a:t>
            </a:fld>
            <a:endParaRPr lang="en-US" smtClean="0"/>
          </a:p>
        </p:txBody>
      </p:sp>
      <p:sp>
        <p:nvSpPr>
          <p:cNvPr id="5124" name="Rectangle 2"/>
          <p:cNvSpPr>
            <a:spLocks noGrp="1" noChangeArrowheads="1"/>
          </p:cNvSpPr>
          <p:nvPr>
            <p:ph type="title"/>
          </p:nvPr>
        </p:nvSpPr>
        <p:spPr>
          <a:xfrm>
            <a:off x="684213" y="404813"/>
            <a:ext cx="7010400" cy="914400"/>
          </a:xfrm>
        </p:spPr>
        <p:txBody>
          <a:bodyPr/>
          <a:lstStyle/>
          <a:p>
            <a:pPr eaLnBrk="1" hangingPunct="1">
              <a:defRPr/>
            </a:pPr>
            <a:r>
              <a:rPr lang="en-US" sz="2800" dirty="0" smtClean="0">
                <a:latin typeface="Times New Roman" pitchFamily="18" charset="0"/>
                <a:cs typeface="Times New Roman" pitchFamily="18" charset="0"/>
              </a:rPr>
              <a:t>CLASSIFICATION OF AEFIs CASES*** (IRAN-2009)</a:t>
            </a:r>
          </a:p>
        </p:txBody>
      </p:sp>
      <p:graphicFrame>
        <p:nvGraphicFramePr>
          <p:cNvPr id="6146" name="Object 3"/>
          <p:cNvGraphicFramePr>
            <a:graphicFrameLocks noGrp="1" noChangeAspect="1"/>
          </p:cNvGraphicFramePr>
          <p:nvPr>
            <p:ph idx="1"/>
          </p:nvPr>
        </p:nvGraphicFramePr>
        <p:xfrm>
          <a:off x="207963" y="2466975"/>
          <a:ext cx="7772400" cy="2822575"/>
        </p:xfrm>
        <a:graphic>
          <a:graphicData uri="http://schemas.openxmlformats.org/presentationml/2006/ole">
            <p:oleObj spid="_x0000_s6146" name="Worksheet" r:id="rId3" imgW="7029602" imgH="2552700" progId="Excel.Sheet.8">
              <p:embed/>
            </p:oleObj>
          </a:graphicData>
        </a:graphic>
      </p:graphicFrame>
      <p:sp>
        <p:nvSpPr>
          <p:cNvPr id="6149" name="Text Box 13"/>
          <p:cNvSpPr txBox="1">
            <a:spLocks noChangeArrowheads="1"/>
          </p:cNvSpPr>
          <p:nvPr/>
        </p:nvSpPr>
        <p:spPr bwMode="auto">
          <a:xfrm>
            <a:off x="6072188" y="1500188"/>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:11747</a:t>
            </a:r>
          </a:p>
        </p:txBody>
      </p:sp>
      <p:sp>
        <p:nvSpPr>
          <p:cNvPr id="6150" name="Text Box 8"/>
          <p:cNvSpPr txBox="1">
            <a:spLocks noChangeArrowheads="1"/>
          </p:cNvSpPr>
          <p:nvPr/>
        </p:nvSpPr>
        <p:spPr bwMode="auto">
          <a:xfrm>
            <a:off x="357188" y="6205538"/>
            <a:ext cx="4752975" cy="366712"/>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Non Immediate &amp; Immediate Notification </a:t>
            </a:r>
          </a:p>
        </p:txBody>
      </p:sp>
      <p:sp>
        <p:nvSpPr>
          <p:cNvPr id="6151"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2C27520-C6AF-487B-AF0A-20F9CD2A5148}" type="slidenum">
              <a:rPr lang="ar-SA" smtClean="0"/>
              <a:pPr/>
              <a:t>22</a:t>
            </a:fld>
            <a:endParaRPr lang="en-US" smtClean="0"/>
          </a:p>
        </p:txBody>
      </p:sp>
      <p:graphicFrame>
        <p:nvGraphicFramePr>
          <p:cNvPr id="7170" name="Object 4"/>
          <p:cNvGraphicFramePr>
            <a:graphicFrameLocks noGrp="1" noChangeAspect="1"/>
          </p:cNvGraphicFramePr>
          <p:nvPr>
            <p:ph idx="1"/>
          </p:nvPr>
        </p:nvGraphicFramePr>
        <p:xfrm>
          <a:off x="1485900" y="1993900"/>
          <a:ext cx="6456363" cy="2159000"/>
        </p:xfrm>
        <a:graphic>
          <a:graphicData uri="http://schemas.openxmlformats.org/presentationml/2006/ole">
            <p:oleObj spid="_x0000_s7170" name="Worksheet" r:id="rId3" imgW="6124651" imgH="2047951" progId="Excel.Sheet.8">
              <p:embed/>
            </p:oleObj>
          </a:graphicData>
        </a:graphic>
      </p:graphicFrame>
      <p:sp>
        <p:nvSpPr>
          <p:cNvPr id="7172" name="Rectangle 7"/>
          <p:cNvSpPr>
            <a:spLocks noChangeArrowheads="1"/>
          </p:cNvSpPr>
          <p:nvPr/>
        </p:nvSpPr>
        <p:spPr bwMode="auto">
          <a:xfrm>
            <a:off x="0" y="333375"/>
            <a:ext cx="8137525" cy="914400"/>
          </a:xfrm>
          <a:prstGeom prst="rect">
            <a:avLst/>
          </a:prstGeom>
          <a:noFill/>
          <a:ln w="9525">
            <a:noFill/>
            <a:miter lim="800000"/>
            <a:headEnd/>
            <a:tailEnd/>
          </a:ln>
        </p:spPr>
        <p:txBody>
          <a:bodyPr anchor="ctr"/>
          <a:lstStyle/>
          <a:p>
            <a:pPr algn="ctr" rtl="0"/>
            <a:r>
              <a:rPr lang="en-US" sz="2800" b="1">
                <a:solidFill>
                  <a:schemeClr val="tx2"/>
                </a:solidFill>
                <a:latin typeface="Times New Roman" pitchFamily="18" charset="0"/>
                <a:cs typeface="Times New Roman" pitchFamily="18" charset="0"/>
              </a:rPr>
              <a:t>DISTRIBUTION OF INVESTIGATION OF AEFIs CASES **BY  DAY OF REPORT  (IRAN-2009)</a:t>
            </a:r>
          </a:p>
        </p:txBody>
      </p:sp>
      <p:sp>
        <p:nvSpPr>
          <p:cNvPr id="7173" name="Text Box 13"/>
          <p:cNvSpPr txBox="1">
            <a:spLocks noChangeArrowheads="1"/>
          </p:cNvSpPr>
          <p:nvPr/>
        </p:nvSpPr>
        <p:spPr bwMode="auto">
          <a:xfrm>
            <a:off x="395288" y="6165850"/>
            <a:ext cx="3033712" cy="369888"/>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Immediate notification </a:t>
            </a:r>
          </a:p>
        </p:txBody>
      </p:sp>
      <p:sp>
        <p:nvSpPr>
          <p:cNvPr id="7174" name="Text Box 17"/>
          <p:cNvSpPr txBox="1">
            <a:spLocks noChangeArrowheads="1"/>
          </p:cNvSpPr>
          <p:nvPr/>
        </p:nvSpPr>
        <p:spPr bwMode="auto">
          <a:xfrm>
            <a:off x="6948488" y="1341438"/>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:862</a:t>
            </a:r>
          </a:p>
        </p:txBody>
      </p:sp>
      <p:sp>
        <p:nvSpPr>
          <p:cNvPr id="7175"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F3C4B1B-9D95-4019-977E-0B84082CE155}" type="slidenum">
              <a:rPr lang="ar-SA" smtClean="0"/>
              <a:pPr/>
              <a:t>23</a:t>
            </a:fld>
            <a:endParaRPr lang="en-US" smtClean="0"/>
          </a:p>
        </p:txBody>
      </p:sp>
      <p:graphicFrame>
        <p:nvGraphicFramePr>
          <p:cNvPr id="8194" name="Object 4"/>
          <p:cNvGraphicFramePr>
            <a:graphicFrameLocks noGrp="1" noChangeAspect="1"/>
          </p:cNvGraphicFramePr>
          <p:nvPr>
            <p:ph idx="1"/>
          </p:nvPr>
        </p:nvGraphicFramePr>
        <p:xfrm>
          <a:off x="69850" y="1855788"/>
          <a:ext cx="7931150" cy="3171825"/>
        </p:xfrm>
        <a:graphic>
          <a:graphicData uri="http://schemas.openxmlformats.org/presentationml/2006/ole">
            <p:oleObj spid="_x0000_s8194" name="Worksheet" r:id="rId3" imgW="7972637" imgH="3114887" progId="Excel.Sheet.8">
              <p:embed/>
            </p:oleObj>
          </a:graphicData>
        </a:graphic>
      </p:graphicFrame>
      <p:sp>
        <p:nvSpPr>
          <p:cNvPr id="8196" name="Rectangle 7"/>
          <p:cNvSpPr>
            <a:spLocks noChangeArrowheads="1"/>
          </p:cNvSpPr>
          <p:nvPr/>
        </p:nvSpPr>
        <p:spPr bwMode="auto">
          <a:xfrm>
            <a:off x="-71438" y="260350"/>
            <a:ext cx="8501063" cy="914400"/>
          </a:xfrm>
          <a:prstGeom prst="rect">
            <a:avLst/>
          </a:prstGeom>
          <a:noFill/>
          <a:ln w="9525">
            <a:noFill/>
            <a:miter lim="800000"/>
            <a:headEnd/>
            <a:tailEnd/>
          </a:ln>
        </p:spPr>
        <p:txBody>
          <a:bodyPr anchor="ctr"/>
          <a:lstStyle/>
          <a:p>
            <a:pPr algn="l" rtl="0"/>
            <a:r>
              <a:rPr lang="en-US" sz="2500" b="1">
                <a:solidFill>
                  <a:schemeClr val="tx2"/>
                </a:solidFill>
                <a:latin typeface="Times New Roman" pitchFamily="18" charset="0"/>
                <a:cs typeface="Times New Roman" pitchFamily="18" charset="0"/>
              </a:rPr>
              <a:t>DISTRIBUTION OF COMPLETED INVESTIGATION OF AEFIs CASES** BY  DAY OF REPORT  (IRAN-2009)</a:t>
            </a:r>
          </a:p>
        </p:txBody>
      </p:sp>
      <p:sp>
        <p:nvSpPr>
          <p:cNvPr id="8197" name="Text Box 13"/>
          <p:cNvSpPr txBox="1">
            <a:spLocks noChangeArrowheads="1"/>
          </p:cNvSpPr>
          <p:nvPr/>
        </p:nvSpPr>
        <p:spPr bwMode="auto">
          <a:xfrm>
            <a:off x="395288" y="6165850"/>
            <a:ext cx="2962275" cy="369888"/>
          </a:xfrm>
          <a:prstGeom prst="rect">
            <a:avLst/>
          </a:prstGeom>
          <a:noFill/>
          <a:ln w="9525">
            <a:noFill/>
            <a:miter lim="800000"/>
            <a:headEnd/>
            <a:tailEnd/>
          </a:ln>
        </p:spPr>
        <p:txBody>
          <a:bodyPr>
            <a:spAutoFit/>
          </a:bodyPr>
          <a:lstStyle/>
          <a:p>
            <a:pPr algn="l" rtl="0">
              <a:spcBef>
                <a:spcPct val="50000"/>
              </a:spcBef>
            </a:pPr>
            <a:r>
              <a:rPr lang="en-US" b="1">
                <a:latin typeface="Times New Roman" pitchFamily="18" charset="0"/>
                <a:cs typeface="Times New Roman" pitchFamily="18" charset="0"/>
              </a:rPr>
              <a:t>** Immediate notification </a:t>
            </a:r>
          </a:p>
        </p:txBody>
      </p:sp>
      <p:sp>
        <p:nvSpPr>
          <p:cNvPr id="8198" name="Text Box 17"/>
          <p:cNvSpPr txBox="1">
            <a:spLocks noChangeArrowheads="1"/>
          </p:cNvSpPr>
          <p:nvPr/>
        </p:nvSpPr>
        <p:spPr bwMode="auto">
          <a:xfrm>
            <a:off x="6237288" y="1531938"/>
            <a:ext cx="1835150" cy="396875"/>
          </a:xfrm>
          <a:prstGeom prst="rect">
            <a:avLst/>
          </a:prstGeom>
          <a:noFill/>
          <a:ln w="9525">
            <a:noFill/>
            <a:miter lim="800000"/>
            <a:headEnd/>
            <a:tailEnd/>
          </a:ln>
        </p:spPr>
        <p:txBody>
          <a:bodyPr>
            <a:spAutoFit/>
          </a:bodyPr>
          <a:lstStyle/>
          <a:p>
            <a:pPr algn="l" rtl="0">
              <a:spcBef>
                <a:spcPct val="50000"/>
              </a:spcBef>
            </a:pPr>
            <a:r>
              <a:rPr lang="en-US" sz="2000" b="1">
                <a:latin typeface="Times New Roman" pitchFamily="18" charset="0"/>
                <a:cs typeface="Times New Roman" pitchFamily="18" charset="0"/>
              </a:rPr>
              <a:t>Total :862</a:t>
            </a:r>
          </a:p>
        </p:txBody>
      </p:sp>
      <p:sp>
        <p:nvSpPr>
          <p:cNvPr id="8199"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2062" y="533400"/>
            <a:ext cx="5543342" cy="3471664"/>
          </a:xfrm>
        </p:spPr>
        <p:txBody>
          <a:bodyPr/>
          <a:lstStyle/>
          <a:p>
            <a:pPr algn="ctr" eaLnBrk="1" fontAlgn="auto" hangingPunct="1">
              <a:spcAft>
                <a:spcPts val="0"/>
              </a:spcAft>
              <a:defRPr/>
            </a:pPr>
            <a:r>
              <a:rPr lang="fa-IR" dirty="0" smtClean="0"/>
              <a:t>وضعيت  گزارش دهي دانشگاههادر سال1388</a:t>
            </a:r>
            <a:endParaRPr lang="fa-IR" dirty="0"/>
          </a:p>
        </p:txBody>
      </p:sp>
      <p:sp>
        <p:nvSpPr>
          <p:cNvPr id="2867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9945E67-4CCB-4494-AB16-4D52C306E161}" type="slidenum">
              <a:rPr lang="ar-SA" smtClean="0"/>
              <a:pPr/>
              <a:t>24</a:t>
            </a:fld>
            <a:endParaRPr lang="ar-SA" smtClean="0"/>
          </a:p>
        </p:txBody>
      </p:sp>
      <p:sp>
        <p:nvSpPr>
          <p:cNvPr id="28676"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smtClean="0"/>
              <a:t>CDC-EPI-AEFI surveillance -F.A.Yaghini</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1438" y="428625"/>
          <a:ext cx="8001000" cy="5309181"/>
        </p:xfrm>
        <a:graphic>
          <a:graphicData uri="http://schemas.openxmlformats.org/drawingml/2006/table">
            <a:tbl>
              <a:tblPr rtl="1"/>
              <a:tblGrid>
                <a:gridCol w="2238375"/>
                <a:gridCol w="1958975"/>
                <a:gridCol w="1196975"/>
                <a:gridCol w="1117600"/>
                <a:gridCol w="1249363"/>
                <a:gridCol w="239712"/>
              </a:tblGrid>
              <a:tr h="330291">
                <a:tc gridSpan="6">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1 : وضعيت دريافت فرم سه ماهه (شماره 5 )برحسب دانشگاه در سال1388</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3241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اول</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سوم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چهارم</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6">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400" b="1" i="0" u="none" strike="noStrike" cap="none" normalizeH="0" baseline="0" smtClean="0">
                        <a:ln>
                          <a:noFill/>
                        </a:ln>
                        <a:solidFill>
                          <a:schemeClr val="tx1"/>
                        </a:solidFill>
                        <a:effectLst/>
                        <a:latin typeface="Trebuchet MS"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77430">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آذربايجانشرقي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144016">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آذربايجان غربي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7495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اردبيل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7495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اصفهان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7495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ايران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8278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ايلام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8803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بابل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9081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بوشهر</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9081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تهران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9081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جهرم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14727">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چهارمحال</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fa-IR" sz="1600" b="1" i="0" u="none" strike="noStrike" cap="none" normalizeH="0" baseline="0" dirty="0" smtClean="0">
                          <a:ln>
                            <a:noFill/>
                          </a:ln>
                          <a:solidFill>
                            <a:schemeClr val="tx1"/>
                          </a:solidFill>
                          <a:effectLst/>
                          <a:latin typeface="Arial" pitchFamily="34" charset="0"/>
                          <a:cs typeface="Arial" pitchFamily="34" charset="0"/>
                        </a:rPr>
                        <a:t>بختياري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28561">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رضوي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9081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شمالي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089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جنوبي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14727">
                <a:tc>
                  <a:txBody>
                    <a:bodyPr/>
                    <a:lstStyle/>
                    <a:p>
                      <a:r>
                        <a:rPr lang="fa-IR" sz="1600" b="1" dirty="0" smtClean="0">
                          <a:latin typeface="Arial" pitchFamily="34" charset="0"/>
                          <a:cs typeface="Arial" pitchFamily="34" charset="0"/>
                        </a:rPr>
                        <a:t>خوزستان</a:t>
                      </a:r>
                      <a:endParaRPr lang="fa-IR" sz="1600" b="1" dirty="0">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
        <p:nvSpPr>
          <p:cNvPr id="29804" name="Slide Number Placeholder 9"/>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083C813-C952-4E81-A910-9976DC7653B6}" type="slidenum">
              <a:rPr lang="ar-SA" smtClean="0"/>
              <a:pPr/>
              <a:t>25</a:t>
            </a:fld>
            <a:endParaRPr lang="en-US" smtClean="0"/>
          </a:p>
        </p:txBody>
      </p:sp>
      <p:sp>
        <p:nvSpPr>
          <p:cNvPr id="29805" name="Footer Placeholder 10"/>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1438" y="428625"/>
          <a:ext cx="8001000" cy="5295246"/>
        </p:xfrm>
        <a:graphic>
          <a:graphicData uri="http://schemas.openxmlformats.org/drawingml/2006/table">
            <a:tbl>
              <a:tblPr rtl="1"/>
              <a:tblGrid>
                <a:gridCol w="2238375"/>
                <a:gridCol w="1958975"/>
                <a:gridCol w="1196975"/>
                <a:gridCol w="1117600"/>
                <a:gridCol w="1249363"/>
                <a:gridCol w="239712"/>
              </a:tblGrid>
              <a:tr h="303213">
                <a:tc gridSpan="6">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1 : وضعيت دريافت فرم سه ماهه (شماره 5 )برحسب دانشگاه در سال1388</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968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اول</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سوم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چهارم</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6">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400" b="1" i="0" u="none" strike="noStrike" cap="none" normalizeH="0" baseline="0" smtClean="0">
                        <a:ln>
                          <a:noFill/>
                        </a:ln>
                        <a:solidFill>
                          <a:schemeClr val="tx1"/>
                        </a:solidFill>
                        <a:effectLst/>
                        <a:latin typeface="Trebuchet MS"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رفسنجان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65519">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زابل</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5241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زنجان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5241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سبزوار</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1600" b="1" i="0" u="none" strike="noStrike" cap="none" normalizeH="0" baseline="0" dirty="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dirty="0" smtClean="0">
                        <a:ln>
                          <a:noFill/>
                        </a:ln>
                        <a:solidFill>
                          <a:srgbClr val="FF0000"/>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5241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سمنان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877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سيستان وبلوچستان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083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شاهرود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877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شهيد بهشتي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8775">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فارس</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877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فسا</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889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قزوين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16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قم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877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كاشان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762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كرمان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889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كرمانشاه</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
        <p:nvSpPr>
          <p:cNvPr id="30828" name="Slide Number Placeholder 9"/>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627C152-24D6-47AD-8A47-1DB47FB0AC34}" type="slidenum">
              <a:rPr lang="ar-SA" smtClean="0"/>
              <a:pPr/>
              <a:t>26</a:t>
            </a:fld>
            <a:endParaRPr lang="en-US" smtClean="0"/>
          </a:p>
        </p:txBody>
      </p:sp>
      <p:sp>
        <p:nvSpPr>
          <p:cNvPr id="30829" name="Footer Placeholder 10"/>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1438" y="428625"/>
          <a:ext cx="8001000" cy="5808683"/>
        </p:xfrm>
        <a:graphic>
          <a:graphicData uri="http://schemas.openxmlformats.org/drawingml/2006/table">
            <a:tbl>
              <a:tblPr rtl="1"/>
              <a:tblGrid>
                <a:gridCol w="2238375"/>
                <a:gridCol w="1958975"/>
                <a:gridCol w="1196975"/>
                <a:gridCol w="1117600"/>
                <a:gridCol w="1249363"/>
                <a:gridCol w="239712"/>
              </a:tblGrid>
              <a:tr h="328617">
                <a:tc gridSpan="6">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1 : وضعيت دريافت فرم سه ماهه (شماره 5 )برحسب دانشگاه در سال1388</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3123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اول</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سوم</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چهارم</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6">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400" b="1" i="0" u="none" strike="noStrike" cap="none" normalizeH="0" baseline="0" smtClean="0">
                        <a:ln>
                          <a:noFill/>
                        </a:ln>
                        <a:solidFill>
                          <a:schemeClr val="tx1"/>
                        </a:solidFill>
                        <a:effectLst/>
                        <a:latin typeface="Trebuchet MS"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75070">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كهگيلويه وبويراحمد</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1600" b="1" i="0" u="none" strike="noStrike" cap="none" normalizeH="0" baseline="0" dirty="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dirty="0" smtClean="0">
                        <a:ln>
                          <a:noFill/>
                        </a:ln>
                        <a:solidFill>
                          <a:srgbClr val="FF0000"/>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75070">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كردستان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528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گلستان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528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گناباد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528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گيلان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883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لرستان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023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مازندران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883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مركزي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8834">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هرمزگان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1600" b="1" i="0" u="none" strike="noStrike" cap="none" normalizeH="0" baseline="0" dirty="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dirty="0" smtClean="0">
                        <a:ln>
                          <a:noFill/>
                        </a:ln>
                        <a:solidFill>
                          <a:srgbClr val="FF0000"/>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883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همدان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1600" b="1" i="0" u="none" strike="noStrike" cap="none" normalizeH="0" baseline="0" dirty="0" smtClean="0">
                          <a:ln>
                            <a:noFill/>
                          </a:ln>
                          <a:solidFill>
                            <a:srgbClr val="FF0000"/>
                          </a:solidFill>
                          <a:effectLst/>
                          <a:latin typeface="Arial" pitchFamily="34" charset="0"/>
                          <a:cs typeface="Times New Roman" pitchFamily="18" charset="0"/>
                        </a:rPr>
                        <a:t>دریافت نشده</a:t>
                      </a:r>
                      <a:endParaRPr kumimoji="0" lang="en-US" sz="1600" b="1" i="0" u="none" strike="noStrike" cap="none" normalizeH="0" baseline="0" dirty="0" smtClean="0">
                        <a:ln>
                          <a:noFill/>
                        </a:ln>
                        <a:solidFill>
                          <a:srgbClr val="FF0000"/>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13132">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يزد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rPr>
                        <a:t>√</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26896">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88834">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05282">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13132">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
        <p:nvSpPr>
          <p:cNvPr id="31852" name="Slide Number Placeholder 9"/>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75D7047-4A91-4643-858D-7DB071262FA9}" type="slidenum">
              <a:rPr lang="ar-SA" smtClean="0"/>
              <a:pPr/>
              <a:t>27</a:t>
            </a:fld>
            <a:endParaRPr lang="en-US" smtClean="0"/>
          </a:p>
        </p:txBody>
      </p:sp>
      <p:sp>
        <p:nvSpPr>
          <p:cNvPr id="31853" name="Footer Placeholder 10"/>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84213" y="1196975"/>
          <a:ext cx="7112000" cy="5259395"/>
        </p:xfrm>
        <a:graphic>
          <a:graphicData uri="http://schemas.openxmlformats.org/drawingml/2006/table">
            <a:tbl>
              <a:tblPr rtl="1"/>
              <a:tblGrid>
                <a:gridCol w="1601788"/>
                <a:gridCol w="874712"/>
                <a:gridCol w="1382713"/>
                <a:gridCol w="996950"/>
                <a:gridCol w="1254125"/>
                <a:gridCol w="1001712"/>
              </a:tblGrid>
              <a:tr h="2349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r>
                        <a:rPr kumimoji="0" lang="en-US"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1385</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1386</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 1387</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 </a:t>
                      </a: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1388</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رون</a:t>
                      </a: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د</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آذربايجانشرقي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294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405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241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225</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آذربايجان غربي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171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318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257</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اردبيل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 </a:t>
                      </a:r>
                      <a:r>
                        <a:rPr kumimoji="0" lang="ar-SA" sz="1400" b="1" i="0" u="none" strike="noStrike" cap="none" normalizeH="0" baseline="0" smtClean="0">
                          <a:ln>
                            <a:noFill/>
                          </a:ln>
                          <a:solidFill>
                            <a:schemeClr val="tx1"/>
                          </a:solidFill>
                          <a:effectLst/>
                          <a:latin typeface="Arial" pitchFamily="34" charset="0"/>
                          <a:cs typeface="Times New Roman" pitchFamily="18" charset="0"/>
                        </a:rPr>
                        <a:t>(گزارش فوری)</a:t>
                      </a:r>
                      <a:r>
                        <a:rPr kumimoji="0" lang="en-US" sz="1400" b="1" i="0" u="none" strike="noStrike" cap="none" normalizeH="0" baseline="0" smtClean="0">
                          <a:ln>
                            <a:noFill/>
                          </a:ln>
                          <a:solidFill>
                            <a:schemeClr val="tx1"/>
                          </a:solidFill>
                          <a:effectLst/>
                          <a:latin typeface="Arial" pitchFamily="34" charset="0"/>
                          <a:cs typeface="Times New Roman" pitchFamily="18" charset="0"/>
                        </a:rPr>
                        <a:t>3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81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r>
                        <a:rPr kumimoji="0" lang="fa-IR"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اصفهان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306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611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ايران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610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454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713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807</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ايلام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107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234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259</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بابل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132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200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336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220</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بوشهر</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73</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تهران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56</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جهرم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14</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چهارمحال</a:t>
                      </a:r>
                      <a:r>
                        <a:rPr kumimoji="0" lang="en-US" sz="1600" b="1" i="0" u="none" strike="noStrike" cap="none" normalizeH="0" baseline="0" smtClean="0">
                          <a:ln>
                            <a:noFill/>
                          </a:ln>
                          <a:solidFill>
                            <a:schemeClr val="tx1"/>
                          </a:solidFill>
                          <a:effectLst/>
                          <a:latin typeface="Arial" pitchFamily="34" charset="0"/>
                          <a:cs typeface="Arial" pitchFamily="34" charset="0"/>
                        </a:rPr>
                        <a:t> </a:t>
                      </a:r>
                      <a:r>
                        <a:rPr kumimoji="0" lang="fa-IR" sz="1600" b="1" i="0" u="none" strike="noStrike" cap="none" normalizeH="0" baseline="0" smtClean="0">
                          <a:ln>
                            <a:noFill/>
                          </a:ln>
                          <a:solidFill>
                            <a:schemeClr val="tx1"/>
                          </a:solidFill>
                          <a:effectLst/>
                          <a:latin typeface="Arial" pitchFamily="34" charset="0"/>
                          <a:cs typeface="Arial" pitchFamily="34" charset="0"/>
                        </a:rPr>
                        <a:t>بختياري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22</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خراسان رضوي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555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702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1005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1618</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خراسان شمالي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114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69</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خراسان جنوبي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99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190</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كاهشي</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خوزستان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374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822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1190</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افزايشي</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91" name="Rectangle 2"/>
          <p:cNvSpPr>
            <a:spLocks noChangeArrowheads="1"/>
          </p:cNvSpPr>
          <p:nvPr/>
        </p:nvSpPr>
        <p:spPr bwMode="auto">
          <a:xfrm>
            <a:off x="857250" y="763588"/>
            <a:ext cx="6402388" cy="307975"/>
          </a:xfrm>
          <a:prstGeom prst="rect">
            <a:avLst/>
          </a:prstGeom>
          <a:noFill/>
          <a:ln w="12700" cap="sq">
            <a:noFill/>
            <a:miter lim="800000"/>
            <a:headEnd type="none" w="sm" len="sm"/>
            <a:tailEnd type="none" w="sm" len="sm"/>
          </a:ln>
        </p:spPr>
        <p:txBody>
          <a:bodyPr anchor="ctr">
            <a:spAutoFit/>
          </a:bodyPr>
          <a:lstStyle/>
          <a:p>
            <a:pPr algn="ctr" eaLnBrk="0" hangingPunct="0"/>
            <a:r>
              <a:rPr kumimoji="1" lang="ar-SA" sz="1400">
                <a:latin typeface="Times New Roman" pitchFamily="18" charset="0"/>
                <a:ea typeface="Times New Roman" pitchFamily="18" charset="0"/>
                <a:cs typeface="B Titr" pitchFamily="2" charset="-78"/>
              </a:rPr>
              <a:t>جدول شماره 2 : مقايسه آمار موارد </a:t>
            </a:r>
            <a:r>
              <a:rPr kumimoji="1" lang="en-US" sz="1400">
                <a:latin typeface="Times New Roman" pitchFamily="18" charset="0"/>
                <a:ea typeface="Times New Roman" pitchFamily="18" charset="0"/>
                <a:cs typeface="B Titr" pitchFamily="2" charset="-78"/>
              </a:rPr>
              <a:t>AEFI</a:t>
            </a:r>
            <a:r>
              <a:rPr kumimoji="1" lang="fa-IR" sz="1400">
                <a:latin typeface="Times New Roman" pitchFamily="18" charset="0"/>
                <a:ea typeface="Times New Roman" pitchFamily="18" charset="0"/>
                <a:cs typeface="B Titr" pitchFamily="2" charset="-78"/>
              </a:rPr>
              <a:t> (طبق فرم شماره 5) برحسب سال</a:t>
            </a:r>
            <a:endParaRPr kumimoji="1" lang="en-US" sz="2400">
              <a:latin typeface="Times New Roman" pitchFamily="18" charset="0"/>
              <a:cs typeface="Times New Roman" pitchFamily="18" charset="0"/>
            </a:endParaRPr>
          </a:p>
        </p:txBody>
      </p:sp>
      <p:sp>
        <p:nvSpPr>
          <p:cNvPr id="32892" name="Slide Number Placeholder 7"/>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A735397-67F3-456E-B72B-8E69C2C050CD}" type="slidenum">
              <a:rPr lang="ar-SA" smtClean="0"/>
              <a:pPr/>
              <a:t>28</a:t>
            </a:fld>
            <a:endParaRPr lang="en-US" smtClean="0"/>
          </a:p>
        </p:txBody>
      </p:sp>
      <p:sp>
        <p:nvSpPr>
          <p:cNvPr id="32893" name="Footer Placeholder 8"/>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9750" y="765175"/>
          <a:ext cx="7143750" cy="5594358"/>
        </p:xfrm>
        <a:graphic>
          <a:graphicData uri="http://schemas.openxmlformats.org/drawingml/2006/table">
            <a:tbl>
              <a:tblPr rtl="1"/>
              <a:tblGrid>
                <a:gridCol w="1633537"/>
                <a:gridCol w="930275"/>
                <a:gridCol w="1554163"/>
                <a:gridCol w="969962"/>
                <a:gridCol w="779463"/>
                <a:gridCol w="1276350"/>
              </a:tblGrid>
              <a:tr h="2349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r>
                        <a:rPr kumimoji="0" lang="en-US"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1385</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1386</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1387</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 </a:t>
                      </a: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1388</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رون</a:t>
                      </a: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د</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رفسنجان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غيرفعال</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زابل</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شروع مراقبت</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زنجان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51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سبزوار</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59</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سمنان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78</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سيستان وبلوچستان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 شروع مراقبت</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شاهرود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15</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شهيد بهشتي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158</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144</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فارس</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429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461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895</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فسا</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49</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قزوين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254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297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372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461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قم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53</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205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340</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كاشان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92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140</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124</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138</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كردستان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105</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157</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كرمان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142</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209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166</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145</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كاهش</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كرمانشاه</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61</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a:t>
                      </a:r>
                      <a:r>
                        <a:rPr kumimoji="0" lang="ar-SA" sz="1400" b="1" i="0" u="none" strike="noStrike" cap="none" normalizeH="0" baseline="0" smtClean="0">
                          <a:ln>
                            <a:noFill/>
                          </a:ln>
                          <a:solidFill>
                            <a:schemeClr val="tx1"/>
                          </a:solidFill>
                          <a:effectLst/>
                          <a:latin typeface="Arial" pitchFamily="34" charset="0"/>
                          <a:cs typeface="Times New Roman" pitchFamily="18" charset="0"/>
                        </a:rPr>
                        <a:t>20مورد</a:t>
                      </a:r>
                      <a:r>
                        <a:rPr kumimoji="0" lang="fa-IR" sz="1400" b="1" i="0" u="none" strike="noStrike" cap="none" normalizeH="0" baseline="0" smtClean="0">
                          <a:ln>
                            <a:noFill/>
                          </a:ln>
                          <a:solidFill>
                            <a:schemeClr val="tx1"/>
                          </a:solidFill>
                          <a:effectLst/>
                          <a:latin typeface="Arial" pitchFamily="34" charset="0"/>
                          <a:cs typeface="Times New Roman" pitchFamily="18" charset="0"/>
                        </a:rPr>
                        <a:t>فوري</a:t>
                      </a:r>
                      <a:r>
                        <a:rPr kumimoji="0" lang="ar-SA" sz="1400" b="1" i="0" u="none" strike="noStrike" cap="none" normalizeH="0" baseline="0" smtClean="0">
                          <a:ln>
                            <a:noFill/>
                          </a:ln>
                          <a:solidFill>
                            <a:schemeClr val="tx1"/>
                          </a:solidFill>
                          <a:effectLst/>
                          <a:latin typeface="Arial" pitchFamily="34" charset="0"/>
                          <a:cs typeface="Times New Roman" pitchFamily="18" charset="0"/>
                        </a:rPr>
                        <a:t>)</a:t>
                      </a:r>
                      <a:r>
                        <a:rPr kumimoji="0" lang="en-US" sz="1400" b="1" i="0" u="none" strike="noStrike" cap="none" normalizeH="0" baseline="0" smtClean="0">
                          <a:ln>
                            <a:noFill/>
                          </a:ln>
                          <a:solidFill>
                            <a:schemeClr val="tx1"/>
                          </a:solidFill>
                          <a:effectLst/>
                          <a:latin typeface="Arial" pitchFamily="34" charset="0"/>
                          <a:cs typeface="Times New Roman" pitchFamily="18" charset="0"/>
                        </a:rPr>
                        <a:t>9</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67</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88</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r>
                        <a:rPr kumimoji="0" lang="ar-SA" sz="14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922" name="Rectangle 2"/>
          <p:cNvSpPr>
            <a:spLocks noChangeArrowheads="1"/>
          </p:cNvSpPr>
          <p:nvPr/>
        </p:nvSpPr>
        <p:spPr bwMode="auto">
          <a:xfrm>
            <a:off x="857250" y="260350"/>
            <a:ext cx="6402388" cy="307975"/>
          </a:xfrm>
          <a:prstGeom prst="rect">
            <a:avLst/>
          </a:prstGeom>
          <a:noFill/>
          <a:ln w="12700" cap="sq">
            <a:noFill/>
            <a:miter lim="800000"/>
            <a:headEnd type="none" w="sm" len="sm"/>
            <a:tailEnd type="none" w="sm" len="sm"/>
          </a:ln>
        </p:spPr>
        <p:txBody>
          <a:bodyPr anchor="ctr">
            <a:spAutoFit/>
          </a:bodyPr>
          <a:lstStyle/>
          <a:p>
            <a:pPr algn="ctr" eaLnBrk="0" hangingPunct="0"/>
            <a:r>
              <a:rPr kumimoji="1" lang="ar-SA" sz="1400">
                <a:latin typeface="Times New Roman" pitchFamily="18" charset="0"/>
                <a:ea typeface="Times New Roman" pitchFamily="18" charset="0"/>
                <a:cs typeface="B Titr" pitchFamily="2" charset="-78"/>
              </a:rPr>
              <a:t>جدول شماره 2 : مقايسه آمار موارد </a:t>
            </a:r>
            <a:r>
              <a:rPr kumimoji="1" lang="en-US" sz="1400">
                <a:latin typeface="Times New Roman" pitchFamily="18" charset="0"/>
                <a:ea typeface="Times New Roman" pitchFamily="18" charset="0"/>
                <a:cs typeface="B Titr" pitchFamily="2" charset="-78"/>
              </a:rPr>
              <a:t>AEFI</a:t>
            </a:r>
            <a:r>
              <a:rPr kumimoji="1" lang="fa-IR" sz="1400">
                <a:latin typeface="Times New Roman" pitchFamily="18" charset="0"/>
                <a:ea typeface="Times New Roman" pitchFamily="18" charset="0"/>
                <a:cs typeface="B Titr" pitchFamily="2" charset="-78"/>
              </a:rPr>
              <a:t> (طبق فرم شماره 5) برحسب سال</a:t>
            </a:r>
            <a:endParaRPr kumimoji="1" lang="en-US" sz="2400">
              <a:latin typeface="Times New Roman" pitchFamily="18" charset="0"/>
              <a:cs typeface="Times New Roman" pitchFamily="18" charset="0"/>
            </a:endParaRPr>
          </a:p>
        </p:txBody>
      </p:sp>
      <p:sp>
        <p:nvSpPr>
          <p:cNvPr id="33923" name="Slide Number Placeholder 7"/>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3DF3879-E375-4DCD-B67F-0DD526E51BDD}" type="slidenum">
              <a:rPr lang="ar-SA" smtClean="0"/>
              <a:pPr/>
              <a:t>29</a:t>
            </a:fld>
            <a:endParaRPr lang="en-US" smtClean="0"/>
          </a:p>
        </p:txBody>
      </p:sp>
      <p:sp>
        <p:nvSpPr>
          <p:cNvPr id="33924" name="Footer Placeholder 8"/>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8" y="1714488"/>
            <a:ext cx="7772400" cy="2714644"/>
          </a:xfrm>
          <a:prstGeom prst="rect">
            <a:avLst/>
          </a:prstGeom>
        </p:spPr>
        <p:txBody>
          <a:bodyPr>
            <a:prstTxWarp prst="textTriangleInverted">
              <a:avLst>
                <a:gd name="adj" fmla="val 100000"/>
              </a:avLst>
            </a:prstTxWarp>
            <a:normAutofit fontScale="97500"/>
            <a:scene3d>
              <a:camera prst="perspectiveRelaxedModerately"/>
              <a:lightRig rig="threePt" dir="t"/>
            </a:scene3d>
            <a:sp3d extrusionH="57150">
              <a:bevelT w="38100" h="38100" prst="convex"/>
            </a:sp3d>
          </a:bodyPr>
          <a:lstStyle/>
          <a:p>
            <a:pPr algn="ctr" fontAlgn="auto">
              <a:spcAft>
                <a:spcPts val="0"/>
              </a:spcAft>
              <a:defRPr/>
            </a:pPr>
            <a:r>
              <a:rPr lang="ar-SA" sz="3800" b="1" dirty="0">
                <a:ln w="18000">
                  <a:solidFill>
                    <a:schemeClr val="accent1"/>
                  </a:solidFill>
                  <a:prstDash val="solid"/>
                  <a:miter lim="800000"/>
                </a:ln>
                <a:solidFill>
                  <a:srgbClr val="FF0000"/>
                </a:solidFill>
                <a:effectLst>
                  <a:outerShdw blurRad="25500" dist="23000" dir="7020000" algn="tl">
                    <a:srgbClr val="000000">
                      <a:alpha val="50000"/>
                    </a:srgbClr>
                  </a:outerShdw>
                </a:effectLst>
                <a:latin typeface="+mj-lt"/>
                <a:ea typeface="+mj-ea"/>
                <a:cs typeface="Titr" pitchFamily="2" charset="-78"/>
              </a:rPr>
              <a:t>نحوه  گزارش دهي </a:t>
            </a:r>
            <a:r>
              <a:rPr lang="en-US" sz="3800" b="1" dirty="0">
                <a:ln w="18000">
                  <a:solidFill>
                    <a:schemeClr val="accent1"/>
                  </a:solidFill>
                  <a:prstDash val="solid"/>
                  <a:miter lim="800000"/>
                </a:ln>
                <a:solidFill>
                  <a:srgbClr val="FF0000"/>
                </a:solidFill>
                <a:effectLst>
                  <a:outerShdw blurRad="25500" dist="23000" dir="7020000" algn="tl">
                    <a:srgbClr val="000000">
                      <a:alpha val="50000"/>
                    </a:srgbClr>
                  </a:outerShdw>
                </a:effectLst>
                <a:latin typeface="+mj-lt"/>
                <a:ea typeface="+mj-ea"/>
                <a:cs typeface="Titr" pitchFamily="2" charset="-78"/>
              </a:rPr>
              <a:t>AEFI</a:t>
            </a:r>
            <a:r>
              <a:rPr lang="fa-IR" sz="3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j-lt"/>
                <a:ea typeface="+mj-ea"/>
                <a:cs typeface="Titr" pitchFamily="2" charset="-78"/>
              </a:rPr>
              <a:t/>
            </a:r>
            <a:br>
              <a:rPr lang="fa-IR" sz="3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j-lt"/>
                <a:ea typeface="+mj-ea"/>
                <a:cs typeface="Titr" pitchFamily="2" charset="-78"/>
              </a:rPr>
            </a:br>
            <a:endParaRPr lang="en-US" sz="3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j-lt"/>
              <a:ea typeface="+mj-ea"/>
              <a:cs typeface="Titr" pitchFamily="2" charset="-78"/>
            </a:endParaRPr>
          </a:p>
        </p:txBody>
      </p:sp>
      <p:sp>
        <p:nvSpPr>
          <p:cNvPr id="1536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F72E2A5-2E3A-42FA-85A0-378B87327C6E}" type="slidenum">
              <a:rPr lang="en-US" altLang="en-US" smtClean="0"/>
              <a:pPr/>
              <a:t>3</a:t>
            </a:fld>
            <a:endParaRPr lang="en-US" altLang="en-US" smtClean="0"/>
          </a:p>
        </p:txBody>
      </p:sp>
      <p:sp>
        <p:nvSpPr>
          <p:cNvPr id="15364" name="Footer Placeholder 4"/>
          <p:cNvSpPr>
            <a:spLocks noGrp="1"/>
          </p:cNvSpPr>
          <p:nvPr>
            <p:ph type="ftr" sz="quarter" idx="11"/>
          </p:nvPr>
        </p:nvSpPr>
        <p:spPr bwMode="auto">
          <a:xfrm>
            <a:off x="3124200" y="6569075"/>
            <a:ext cx="3352800" cy="288925"/>
          </a:xfrm>
          <a:noFill/>
          <a:ln>
            <a:miter lim="800000"/>
            <a:headEnd/>
            <a:tailEnd/>
          </a:ln>
        </p:spPr>
        <p:txBody>
          <a:bodyPr wrap="square" lIns="91440" rIns="91440" numCol="1" anchorCtr="0" compatLnSpc="1">
            <a:prstTxWarp prst="textNoShape">
              <a:avLst/>
            </a:prstTxWarp>
          </a:bodyPr>
          <a:lstStyle/>
          <a:p>
            <a:r>
              <a:rPr lang="en-US" altLang="en-US" smtClean="0"/>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84213" y="1196975"/>
          <a:ext cx="7112000" cy="5259395"/>
        </p:xfrm>
        <a:graphic>
          <a:graphicData uri="http://schemas.openxmlformats.org/drawingml/2006/table">
            <a:tbl>
              <a:tblPr rtl="1"/>
              <a:tblGrid>
                <a:gridCol w="1601788"/>
                <a:gridCol w="1231900"/>
                <a:gridCol w="1025525"/>
                <a:gridCol w="996950"/>
                <a:gridCol w="1254125"/>
                <a:gridCol w="1001712"/>
              </a:tblGrid>
              <a:tr h="2349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r>
                        <a:rPr kumimoji="0" lang="en-US"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 </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1385</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1386</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1387</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1388</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رون</a:t>
                      </a:r>
                      <a:r>
                        <a:rPr kumimoji="0" lang="fa-IR" sz="1400" b="1" i="0" u="none" strike="noStrike" cap="none" normalizeH="0" baseline="0" smtClean="0">
                          <a:ln>
                            <a:noFill/>
                          </a:ln>
                          <a:solidFill>
                            <a:schemeClr val="tx2"/>
                          </a:solidFill>
                          <a:effectLst/>
                          <a:latin typeface="Times New Roman" pitchFamily="18" charset="0"/>
                          <a:ea typeface="Times New Roman" pitchFamily="18" charset="0"/>
                          <a:cs typeface="B Titr" pitchFamily="2" charset="-78"/>
                        </a:rPr>
                        <a:t>د</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كهگيلويه وبويراحمد</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95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246</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r>
                        <a:rPr kumimoji="0" lang="ar-SA" sz="1400" b="1" i="0" u="none" strike="noStrike" cap="none" normalizeH="0" baseline="0" smtClean="0">
                          <a:ln>
                            <a:noFill/>
                          </a:ln>
                          <a:solidFill>
                            <a:schemeClr val="tx1"/>
                          </a:solidFill>
                          <a:effectLst/>
                          <a:latin typeface="Arial" pitchFamily="34" charset="0"/>
                          <a:cs typeface="Times New Roman" pitchFamily="18" charset="0"/>
                        </a:rPr>
                        <a:t> </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گلستان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188</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51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گناباد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87</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گيلان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198</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803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1420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1584</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لرستان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53</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ثابت</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مازندران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327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405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597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794</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مركزي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110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24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116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252</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هرمزگان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14</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ثا</a:t>
                      </a:r>
                      <a:r>
                        <a:rPr kumimoji="0" lang="fa-IR" sz="1400" b="1" i="0" u="none" strike="noStrike" cap="none" normalizeH="0" baseline="0" smtClean="0">
                          <a:ln>
                            <a:noFill/>
                          </a:ln>
                          <a:solidFill>
                            <a:schemeClr val="tx1"/>
                          </a:solidFill>
                          <a:effectLst/>
                          <a:latin typeface="Arial" pitchFamily="34" charset="0"/>
                          <a:cs typeface="Times New Roman" pitchFamily="18" charset="0"/>
                        </a:rPr>
                        <a:t>بت</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همدان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52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101</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يزد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tx1"/>
                          </a:solidFill>
                          <a:effectLst/>
                          <a:latin typeface="Arial" pitchFamily="34" charset="0"/>
                          <a:cs typeface="Times New Roman" pitchFamily="18" charset="0"/>
                        </a:rPr>
                        <a:t> مورد فوري)</a:t>
                      </a:r>
                      <a:r>
                        <a:rPr kumimoji="0" lang="en-US" sz="1400" b="1" i="0" u="none" strike="noStrike" cap="none" normalizeH="0" baseline="0" smtClean="0">
                          <a:ln>
                            <a:noFill/>
                          </a:ln>
                          <a:solidFill>
                            <a:schemeClr val="tx1"/>
                          </a:solidFill>
                          <a:effectLst/>
                          <a:latin typeface="Arial" pitchFamily="34" charset="0"/>
                          <a:cs typeface="Times New Roman" pitchFamily="18" charset="0"/>
                        </a:rPr>
                        <a:t>2)0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71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121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232</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Arial" pitchFamily="34" charset="0"/>
                        </a:rPr>
                        <a:t>كشور</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4619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6080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Times New Roman" pitchFamily="18" charset="0"/>
                        </a:rPr>
                        <a:t>8590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11747</a:t>
                      </a:r>
                      <a:endParaRPr kumimoji="0" lang="fa-IR" sz="1400" b="1" i="0" u="none" strike="noStrike" cap="none" normalizeH="0" baseline="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pitchFamily="34" charset="0"/>
                          <a:cs typeface="Times New Roman" pitchFamily="18" charset="0"/>
                        </a:rPr>
                        <a:t>افزايش</a:t>
                      </a:r>
                      <a:endParaRPr kumimoji="0" lang="en-US" sz="14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Trebuchet MS" pitchFamily="34" charset="0"/>
                        <a:cs typeface="Tahoma"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Trebuchet MS" pitchFamily="34" charset="0"/>
                        <a:cs typeface="Tahoma"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Trebuchet MS" pitchFamily="34" charset="0"/>
                        <a:cs typeface="Tahoma"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Trebuchet MS" pitchFamily="34" charset="0"/>
                        <a:cs typeface="Tahoma"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Trebuchet MS" pitchFamily="34" charset="0"/>
                        <a:cs typeface="Tahoma"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939" name="Rectangle 2"/>
          <p:cNvSpPr>
            <a:spLocks noChangeArrowheads="1"/>
          </p:cNvSpPr>
          <p:nvPr/>
        </p:nvSpPr>
        <p:spPr bwMode="auto">
          <a:xfrm>
            <a:off x="857250" y="763588"/>
            <a:ext cx="6402388" cy="307975"/>
          </a:xfrm>
          <a:prstGeom prst="rect">
            <a:avLst/>
          </a:prstGeom>
          <a:noFill/>
          <a:ln w="12700" cap="sq">
            <a:noFill/>
            <a:miter lim="800000"/>
            <a:headEnd type="none" w="sm" len="sm"/>
            <a:tailEnd type="none" w="sm" len="sm"/>
          </a:ln>
        </p:spPr>
        <p:txBody>
          <a:bodyPr anchor="ctr">
            <a:spAutoFit/>
          </a:bodyPr>
          <a:lstStyle/>
          <a:p>
            <a:pPr algn="ctr" eaLnBrk="0" hangingPunct="0"/>
            <a:r>
              <a:rPr kumimoji="1" lang="ar-SA" sz="1400">
                <a:latin typeface="Times New Roman" pitchFamily="18" charset="0"/>
                <a:ea typeface="Times New Roman" pitchFamily="18" charset="0"/>
                <a:cs typeface="B Titr" pitchFamily="2" charset="-78"/>
              </a:rPr>
              <a:t>جدول شماره 2 : مقايسه آمار موارد </a:t>
            </a:r>
            <a:r>
              <a:rPr kumimoji="1" lang="en-US" sz="1400">
                <a:latin typeface="Times New Roman" pitchFamily="18" charset="0"/>
                <a:ea typeface="Times New Roman" pitchFamily="18" charset="0"/>
                <a:cs typeface="B Titr" pitchFamily="2" charset="-78"/>
              </a:rPr>
              <a:t>AEFI</a:t>
            </a:r>
            <a:r>
              <a:rPr kumimoji="1" lang="fa-IR" sz="1400">
                <a:latin typeface="Times New Roman" pitchFamily="18" charset="0"/>
                <a:ea typeface="Times New Roman" pitchFamily="18" charset="0"/>
                <a:cs typeface="B Titr" pitchFamily="2" charset="-78"/>
              </a:rPr>
              <a:t> (طبق فرم شماره 5) برحسب سال</a:t>
            </a:r>
            <a:endParaRPr kumimoji="1" lang="en-US" sz="2400">
              <a:latin typeface="Times New Roman" pitchFamily="18" charset="0"/>
              <a:cs typeface="Times New Roman" pitchFamily="18" charset="0"/>
            </a:endParaRPr>
          </a:p>
        </p:txBody>
      </p:sp>
      <p:sp>
        <p:nvSpPr>
          <p:cNvPr id="34940" name="Slide Number Placeholder 7"/>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893A8D91-B963-423F-B739-D0B57B40688C}" type="slidenum">
              <a:rPr lang="ar-SA" smtClean="0"/>
              <a:pPr/>
              <a:t>30</a:t>
            </a:fld>
            <a:endParaRPr lang="en-US" smtClean="0"/>
          </a:p>
        </p:txBody>
      </p:sp>
      <p:sp>
        <p:nvSpPr>
          <p:cNvPr id="34941" name="Footer Placeholder 8"/>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313" y="285750"/>
          <a:ext cx="7858125" cy="6080127"/>
        </p:xfrm>
        <a:graphic>
          <a:graphicData uri="http://schemas.openxmlformats.org/drawingml/2006/table">
            <a:tbl>
              <a:tblPr rtl="1"/>
              <a:tblGrid>
                <a:gridCol w="1506538"/>
                <a:gridCol w="1354084"/>
                <a:gridCol w="1496224"/>
                <a:gridCol w="1137492"/>
                <a:gridCol w="2363787"/>
              </a:tblGrid>
              <a:tr h="585788">
                <a:tc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4 : وضعيت شاخص تكميل فرم بررسي اززمان مراجعه درموارد فوري برحسب دانشگاه در سال 1388</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44113" marR="44113"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4270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درصد تا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rPr>
                        <a:t>درصد بيش از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درصد نامشخص</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تعدادكل موارد</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آذربايجانشرقي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64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11</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آذربايجان غربي</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97</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3</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38</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اردبيل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5</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اصفهان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96</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74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ايران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87</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13</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89</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ايلام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3</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بابل</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13</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بوشهر</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95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20</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تهران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92</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13</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جهرم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چهارمحال</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fa-IR" sz="1600" b="1" i="0" u="none" strike="noStrike" cap="none" normalizeH="0" baseline="0" dirty="0" smtClean="0">
                          <a:ln>
                            <a:noFill/>
                          </a:ln>
                          <a:solidFill>
                            <a:schemeClr val="tx1"/>
                          </a:solidFill>
                          <a:effectLst/>
                          <a:latin typeface="Arial" pitchFamily="34" charset="0"/>
                          <a:cs typeface="Arial" pitchFamily="34" charset="0"/>
                        </a:rPr>
                        <a:t>بختياري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87</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13</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8</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رضوي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34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61</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133</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شمالي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خراسان جنوبي</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r>
                        <a:rPr lang="fa-IR" sz="1600" b="1" dirty="0" smtClean="0">
                          <a:latin typeface="Arial" pitchFamily="34" charset="0"/>
                          <a:cs typeface="Arial" pitchFamily="34" charset="0"/>
                        </a:rPr>
                        <a:t>خوزستان</a:t>
                      </a:r>
                      <a:endParaRPr lang="fa-IR" sz="1600" b="1" dirty="0">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5</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94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84082F0-1719-4302-A3F3-4988A412DEF9}" type="slidenum">
              <a:rPr lang="ar-SA" smtClean="0"/>
              <a:pPr/>
              <a:t>31</a:t>
            </a:fld>
            <a:endParaRPr lang="en-US" smtClean="0"/>
          </a:p>
        </p:txBody>
      </p:sp>
      <p:sp>
        <p:nvSpPr>
          <p:cNvPr id="35948"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388" y="417513"/>
          <a:ext cx="7858125" cy="6055593"/>
        </p:xfrm>
        <a:graphic>
          <a:graphicData uri="http://schemas.openxmlformats.org/drawingml/2006/table">
            <a:tbl>
              <a:tblPr rtl="1"/>
              <a:tblGrid>
                <a:gridCol w="1506538"/>
                <a:gridCol w="1379842"/>
                <a:gridCol w="1532512"/>
                <a:gridCol w="1387926"/>
                <a:gridCol w="2051307"/>
              </a:tblGrid>
              <a:tr h="275013">
                <a:tc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4 : وضعيت شاخص تكميل فرم بررسي اززمان مراجعه درموارد فوري برحسب دانشگاه در سال 1388</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44113" marR="44113"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40538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درصد تا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fa-IR"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rPr>
                        <a:t>درصد بيش از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درصد نامشخص</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تعدادكل موارد</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834">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رفسنجان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4834">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زابل</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79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زنجان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8</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سبزوار</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30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10</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77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سمنان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سيستان وبلوچستان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25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شاهرود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شهيد بهشتي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56</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26</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27</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فارس</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75</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فسا</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قزوين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25</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قم</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21</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71</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كاشان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20</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r>
                        <a:rPr lang="fa-IR" b="1" dirty="0" smtClean="0">
                          <a:latin typeface="Arial" pitchFamily="34" charset="0"/>
                          <a:cs typeface="Arial" pitchFamily="34" charset="0"/>
                        </a:rPr>
                        <a:t>كردستان</a:t>
                      </a:r>
                      <a:endParaRPr lang="fa-IR" b="1" dirty="0">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6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كرمان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344">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كرمانشاه</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77</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22</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97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30410FD-764A-404B-8C18-734A4B1842CE}" type="slidenum">
              <a:rPr lang="ar-SA" smtClean="0"/>
              <a:pPr/>
              <a:t>32</a:t>
            </a:fld>
            <a:endParaRPr lang="en-US" smtClean="0"/>
          </a:p>
        </p:txBody>
      </p:sp>
      <p:sp>
        <p:nvSpPr>
          <p:cNvPr id="36978"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313" y="404813"/>
          <a:ext cx="7858125" cy="5847776"/>
        </p:xfrm>
        <a:graphic>
          <a:graphicData uri="http://schemas.openxmlformats.org/drawingml/2006/table">
            <a:tbl>
              <a:tblPr rtl="1"/>
              <a:tblGrid>
                <a:gridCol w="1506538"/>
                <a:gridCol w="1106470"/>
                <a:gridCol w="1496222"/>
                <a:gridCol w="1166070"/>
                <a:gridCol w="2582825"/>
              </a:tblGrid>
              <a:tr h="34826">
                <a:tc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Arial" pitchFamily="34" charset="0"/>
                          <a:ea typeface="Times New Roman" pitchFamily="18" charset="0"/>
                          <a:cs typeface="B Titr" pitchFamily="2" charset="-78"/>
                        </a:rPr>
                        <a:t>جدول شماره 4 : وضعيت شاخص تكميل فرم بررسي اززمان مراجعه درموارد فوري برحسب دانشگاه در سال 1388</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44113" marR="44113"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4270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دانشگاه</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درصد تا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fa-IR"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rPr>
                        <a:t>درصد بيش از 2روز</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B Titr" pitchFamily="2" charset="-78"/>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2"/>
                          </a:solidFill>
                          <a:effectLst/>
                          <a:latin typeface="Arial" pitchFamily="34" charset="0"/>
                          <a:ea typeface="Times New Roman" pitchFamily="18" charset="0"/>
                          <a:cs typeface="B Titr" pitchFamily="2" charset="-78"/>
                        </a:rPr>
                        <a:t>درصد نامشخص</a:t>
                      </a:r>
                      <a:endParaRPr kumimoji="0" lang="en-US" sz="1400" b="1" i="0" u="none" strike="noStrike" cap="none" normalizeH="0" baseline="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2"/>
                          </a:solidFill>
                          <a:effectLst/>
                          <a:latin typeface="Arial" pitchFamily="34" charset="0"/>
                          <a:ea typeface="Times New Roman" pitchFamily="18" charset="0"/>
                          <a:cs typeface="B Titr" pitchFamily="2" charset="-78"/>
                        </a:rPr>
                        <a:t>تعدادكل موارد</a:t>
                      </a:r>
                      <a:endParaRPr kumimoji="0" lang="en-US" sz="1400" b="1" i="0" u="none" strike="noStrike" cap="none" normalizeH="0" baseline="0" dirty="0" smtClean="0">
                        <a:ln>
                          <a:noFill/>
                        </a:ln>
                        <a:solidFill>
                          <a:schemeClr val="tx2"/>
                        </a:solidFill>
                        <a:effectLst/>
                        <a:latin typeface="Times New Roman" pitchFamily="18" charset="0"/>
                        <a:ea typeface="Times New Roman" pitchFamily="18" charset="0"/>
                        <a:cs typeface="Traditional Arabic" pitchFamily="2" charset="-78"/>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كهگيلويه وبويراحمد</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گلستان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گناباد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گيلان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29</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لرستان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6</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مازندران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71</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29</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58</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مركزي</a:t>
                      </a:r>
                    </a:p>
                  </a:txBody>
                  <a:tcPr marL="7362" marR="7362" marT="7362"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16</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38</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t"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هرمزگان</a:t>
                      </a:r>
                    </a:p>
                  </a:txBody>
                  <a:tcPr marL="7362" marR="7362" marT="736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4</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همدان</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44</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56</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25</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pitchFamily="34" charset="0"/>
                          <a:cs typeface="Arial" pitchFamily="34" charset="0"/>
                        </a:rPr>
                        <a:t>يزد</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100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0</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1</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Arial" pitchFamily="34" charset="0"/>
                        </a:rPr>
                        <a:t>كشور</a:t>
                      </a: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73</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8</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cs typeface="Arial" pitchFamily="34" charset="0"/>
                        </a:rPr>
                        <a:t>19</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fa-IR" sz="2000" b="1" dirty="0" smtClean="0">
                          <a:latin typeface="Arial" pitchFamily="34" charset="0"/>
                          <a:cs typeface="Arial" pitchFamily="34" charset="0"/>
                        </a:rPr>
                        <a:t>867</a:t>
                      </a:r>
                      <a:endParaRPr lang="fa-IR" sz="2000" b="1" dirty="0">
                        <a:latin typeface="Arial" pitchFamily="34" charset="0"/>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688">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44113" marR="4411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44113" marR="4411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r" defTabSz="914400" rtl="1" eaLnBrk="1" fontAlgn="b" latinLnBrk="0" hangingPunct="1">
                        <a:lnSpc>
                          <a:spcPct val="100000"/>
                        </a:lnSpc>
                        <a:spcBef>
                          <a:spcPct val="0"/>
                        </a:spcBef>
                        <a:spcAft>
                          <a:spcPct val="0"/>
                        </a:spcAft>
                        <a:buClrTx/>
                        <a:buSzTx/>
                        <a:buFontTx/>
                        <a:buNone/>
                        <a:tabLst/>
                      </a:pPr>
                      <a:endParaRPr kumimoji="0" lang="fa-IR" sz="1800" b="1" i="0" u="none" strike="noStrike" cap="none" normalizeH="0" baseline="0" dirty="0" smtClean="0">
                        <a:ln>
                          <a:noFill/>
                        </a:ln>
                        <a:solidFill>
                          <a:schemeClr val="tx1"/>
                        </a:solidFill>
                        <a:effectLst/>
                        <a:latin typeface="Arial" pitchFamily="34" charset="0"/>
                        <a:cs typeface="Arial" pitchFamily="34" charset="0"/>
                      </a:endParaRPr>
                    </a:p>
                  </a:txBody>
                  <a:tcPr marL="7362" marR="7362" marT="7362"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799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6C89527-EF54-429A-9BC4-78747F42291C}" type="slidenum">
              <a:rPr lang="ar-SA" smtClean="0"/>
              <a:pPr/>
              <a:t>33</a:t>
            </a:fld>
            <a:endParaRPr lang="en-US" smtClean="0"/>
          </a:p>
        </p:txBody>
      </p:sp>
      <p:sp>
        <p:nvSpPr>
          <p:cNvPr id="37995" name="Footer Placeholder 6"/>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A08326A-B384-4F91-9215-2C254B1ECC9F}" type="slidenum">
              <a:rPr lang="ar-SA" smtClean="0"/>
              <a:pPr/>
              <a:t>34</a:t>
            </a:fld>
            <a:endParaRPr lang="en-US" smtClean="0"/>
          </a:p>
        </p:txBody>
      </p:sp>
      <p:sp>
        <p:nvSpPr>
          <p:cNvPr id="38915"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6" name="Table 5"/>
          <p:cNvGraphicFramePr>
            <a:graphicFrameLocks noGrp="1"/>
          </p:cNvGraphicFramePr>
          <p:nvPr/>
        </p:nvGraphicFramePr>
        <p:xfrm>
          <a:off x="1691457" y="28575"/>
          <a:ext cx="5112568" cy="6497561"/>
        </p:xfrm>
        <a:graphic>
          <a:graphicData uri="http://schemas.openxmlformats.org/drawingml/2006/table">
            <a:tbl>
              <a:tblPr rtl="1"/>
              <a:tblGrid>
                <a:gridCol w="2094078"/>
                <a:gridCol w="3018490"/>
              </a:tblGrid>
              <a:tr h="225593">
                <a:tc gridSpan="2">
                  <a:txBody>
                    <a:bodyPr/>
                    <a:lstStyle/>
                    <a:p>
                      <a:pPr algn="r" rtl="1" fontAlgn="b"/>
                      <a:r>
                        <a:rPr lang="fa-IR" sz="1400" b="1" i="0" u="none" strike="noStrike" dirty="0">
                          <a:solidFill>
                            <a:srgbClr val="000000"/>
                          </a:solidFill>
                          <a:latin typeface="Arial"/>
                        </a:rPr>
                        <a:t>تعداد موارد ثبت شده درپورت تا 6 تيرماه 89</a:t>
                      </a:r>
                    </a:p>
                  </a:txBody>
                  <a:tcPr marL="5686" marR="5686" marT="5686" marB="0" anchor="b">
                    <a:lnL>
                      <a:noFill/>
                    </a:lnL>
                    <a:lnT>
                      <a:noFill/>
                    </a:lnT>
                    <a:lnB>
                      <a:noFill/>
                    </a:lnB>
                  </a:tcPr>
                </a:tc>
                <a:tc hMerge="1">
                  <a:txBody>
                    <a:bodyPr/>
                    <a:lstStyle/>
                    <a:p>
                      <a:pPr rtl="1"/>
                      <a:endParaRPr lang="fa-IR"/>
                    </a:p>
                  </a:txBody>
                  <a:tcPr/>
                </a:tc>
              </a:tr>
              <a:tr h="213370">
                <a:tc>
                  <a:txBody>
                    <a:bodyPr/>
                    <a:lstStyle/>
                    <a:p>
                      <a:pPr algn="ctr" rtl="0" fontAlgn="b"/>
                      <a:r>
                        <a:rPr lang="fa-IR" sz="1200" b="1" i="0" u="none" strike="noStrike" dirty="0" smtClean="0">
                          <a:solidFill>
                            <a:srgbClr val="000000"/>
                          </a:solidFill>
                          <a:latin typeface="Arial"/>
                        </a:rPr>
                        <a:t>دانشگاه</a:t>
                      </a:r>
                      <a:endParaRPr lang="en-US" sz="1200" b="1" i="0" u="none" strike="noStrike" dirty="0">
                        <a:solidFill>
                          <a:srgbClr val="000000"/>
                        </a:solidFill>
                        <a:latin typeface="Arial"/>
                      </a:endParaRPr>
                    </a:p>
                  </a:txBody>
                  <a:tcPr marL="5686" marR="5686" marT="5686"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200" b="1" i="0" u="none" strike="noStrike" dirty="0" smtClean="0">
                          <a:solidFill>
                            <a:srgbClr val="000000"/>
                          </a:solidFill>
                          <a:latin typeface="Arial"/>
                        </a:rPr>
                        <a:t>تعداد</a:t>
                      </a:r>
                      <a:endParaRPr lang="fa-IR" sz="1200" b="1" i="0" u="none" strike="noStrike" dirty="0">
                        <a:solidFill>
                          <a:srgbClr val="000000"/>
                        </a:solidFill>
                        <a:latin typeface="Arial"/>
                      </a:endParaRPr>
                    </a:p>
                  </a:txBody>
                  <a:tcPr marL="5686" marR="5686" marT="5686"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94202">
                <a:tc>
                  <a:txBody>
                    <a:bodyPr/>
                    <a:lstStyle/>
                    <a:p>
                      <a:pPr algn="ctr" rtl="1" fontAlgn="b"/>
                      <a:r>
                        <a:rPr lang="fa-IR" sz="1200" b="0" i="0" u="none" strike="noStrike" dirty="0">
                          <a:solidFill>
                            <a:srgbClr val="000000"/>
                          </a:solidFill>
                          <a:latin typeface="Arial"/>
                        </a:rPr>
                        <a:t>آذربایجان غربی</a:t>
                      </a:r>
                    </a:p>
                  </a:txBody>
                  <a:tcPr marL="5686" marR="5686" marT="5686"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200" b="0" i="0" u="none" strike="noStrike">
                          <a:solidFill>
                            <a:srgbClr val="000000"/>
                          </a:solidFill>
                          <a:latin typeface="Arial"/>
                        </a:rPr>
                        <a:t>30</a:t>
                      </a:r>
                    </a:p>
                  </a:txBody>
                  <a:tcPr marL="5686" marR="5686" marT="5686" marB="0" anchor="b">
                    <a:lnL>
                      <a:noFill/>
                    </a:lnL>
                    <a:lnR>
                      <a:noFill/>
                    </a:lnR>
                    <a:lnT w="6350" cap="flat" cmpd="sng" algn="ctr">
                      <a:solidFill>
                        <a:srgbClr val="95B3D7"/>
                      </a:solidFill>
                      <a:prstDash val="solid"/>
                      <a:round/>
                      <a:headEnd type="none" w="med" len="med"/>
                      <a:tailEnd type="none" w="med" len="med"/>
                    </a:lnT>
                    <a:lnB>
                      <a:noFill/>
                    </a:lnB>
                  </a:tcPr>
                </a:tc>
              </a:tr>
              <a:tr h="194202">
                <a:tc>
                  <a:txBody>
                    <a:bodyPr/>
                    <a:lstStyle/>
                    <a:p>
                      <a:pPr algn="ctr" rtl="1" fontAlgn="b"/>
                      <a:r>
                        <a:rPr lang="fa-IR" sz="1200" b="0" i="0" u="none" strike="noStrike" dirty="0">
                          <a:solidFill>
                            <a:srgbClr val="000000"/>
                          </a:solidFill>
                          <a:latin typeface="Arial"/>
                        </a:rPr>
                        <a:t>اصفهان‎‎</a:t>
                      </a:r>
                    </a:p>
                  </a:txBody>
                  <a:tcPr marL="5686" marR="5686" marT="5686" marB="0" anchor="b">
                    <a:lnL>
                      <a:noFill/>
                    </a:lnL>
                    <a:lnR>
                      <a:noFill/>
                    </a:lnR>
                    <a:lnT>
                      <a:noFill/>
                    </a:lnT>
                    <a:lnB>
                      <a:noFill/>
                    </a:lnB>
                  </a:tcPr>
                </a:tc>
                <a:tc>
                  <a:txBody>
                    <a:bodyPr/>
                    <a:lstStyle/>
                    <a:p>
                      <a:pPr algn="ctr" rtl="0" fontAlgn="b"/>
                      <a:r>
                        <a:rPr lang="fa-IR" sz="1200" b="0" i="0" u="none" strike="noStrike">
                          <a:solidFill>
                            <a:srgbClr val="000000"/>
                          </a:solidFill>
                          <a:latin typeface="Arial"/>
                        </a:rPr>
                        <a:t>105</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اهواز‎‎</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31</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ايران‎‎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80</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ايلام‎‎</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17</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بابل‎‎</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45</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بيرجند‎‎</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28</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تبريز‎‎</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24</a:t>
                      </a:r>
                    </a:p>
                  </a:txBody>
                  <a:tcPr marL="5686" marR="5686" marT="5686" marB="0" anchor="b">
                    <a:lnL>
                      <a:noFill/>
                    </a:lnL>
                    <a:lnR>
                      <a:noFill/>
                    </a:lnR>
                    <a:lnT>
                      <a:noFill/>
                    </a:lnT>
                    <a:lnB>
                      <a:noFill/>
                    </a:lnB>
                  </a:tcPr>
                </a:tc>
              </a:tr>
              <a:tr h="213370">
                <a:tc>
                  <a:txBody>
                    <a:bodyPr/>
                    <a:lstStyle/>
                    <a:p>
                      <a:pPr algn="ctr" rtl="1" fontAlgn="b"/>
                      <a:r>
                        <a:rPr lang="fa-IR" sz="1200" b="0" i="0" u="none" strike="noStrike">
                          <a:solidFill>
                            <a:srgbClr val="000000"/>
                          </a:solidFill>
                          <a:latin typeface="Arial"/>
                        </a:rPr>
                        <a:t>چهارمحال و بختیاری</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3</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خراسان شمالی</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4</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رفسنجان‎‎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2</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زابل‎‎</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زنجان‎ ‎</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2</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شهيد ‎‎بهشتي‎‎</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9</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شيراز‎‎</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66</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فسا‎‎</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10</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کرج</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50</a:t>
                      </a:r>
                    </a:p>
                  </a:txBody>
                  <a:tcPr marL="5686" marR="5686" marT="5686" marB="0" anchor="b">
                    <a:lnL>
                      <a:noFill/>
                    </a:lnL>
                    <a:lnR>
                      <a:noFill/>
                    </a:lnR>
                    <a:lnT>
                      <a:noFill/>
                    </a:lnT>
                    <a:lnB>
                      <a:noFill/>
                    </a:lnB>
                  </a:tcPr>
                </a:tc>
              </a:tr>
              <a:tr h="213370">
                <a:tc>
                  <a:txBody>
                    <a:bodyPr/>
                    <a:lstStyle/>
                    <a:p>
                      <a:pPr algn="ctr" rtl="1" fontAlgn="b"/>
                      <a:r>
                        <a:rPr lang="fa-IR" sz="1200" b="0" i="0" u="none" strike="noStrike">
                          <a:solidFill>
                            <a:srgbClr val="000000"/>
                          </a:solidFill>
                          <a:latin typeface="Arial"/>
                        </a:rPr>
                        <a:t>کهگیلویه و بویراحمد</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6</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كاشان‎ ‎</a:t>
                      </a:r>
                    </a:p>
                  </a:txBody>
                  <a:tcPr marL="5686" marR="5686" marT="5686" marB="0" anchor="b">
                    <a:lnL>
                      <a:noFill/>
                    </a:lnL>
                    <a:lnR>
                      <a:noFill/>
                    </a:lnR>
                    <a:lnT>
                      <a:noFill/>
                    </a:lnT>
                    <a:lnB>
                      <a:noFill/>
                    </a:lnB>
                  </a:tcPr>
                </a:tc>
                <a:tc>
                  <a:txBody>
                    <a:bodyPr/>
                    <a:lstStyle/>
                    <a:p>
                      <a:pPr algn="ctr" rtl="0" fontAlgn="b"/>
                      <a:r>
                        <a:rPr lang="fa-IR" sz="1200" b="0" i="0" u="none" strike="noStrike">
                          <a:solidFill>
                            <a:srgbClr val="000000"/>
                          </a:solidFill>
                          <a:latin typeface="Arial"/>
                        </a:rPr>
                        <a:t>38</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كردستان‎ ‎</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9</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كرمانشاه‎ ‎</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گلستان‎‎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4</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گناباد‎‎</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5</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گيلان‎‎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108</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مازندران‎‎</a:t>
                      </a:r>
                    </a:p>
                  </a:txBody>
                  <a:tcPr marL="5686" marR="5686" marT="5686" marB="0" anchor="b">
                    <a:lnL>
                      <a:noFill/>
                    </a:lnL>
                    <a:lnR>
                      <a:noFill/>
                    </a:lnR>
                    <a:lnT>
                      <a:noFill/>
                    </a:lnT>
                    <a:lnB>
                      <a:noFill/>
                    </a:lnB>
                  </a:tcPr>
                </a:tc>
                <a:tc>
                  <a:txBody>
                    <a:bodyPr/>
                    <a:lstStyle/>
                    <a:p>
                      <a:pPr algn="ctr" rtl="0" fontAlgn="b"/>
                      <a:r>
                        <a:rPr lang="fa-IR" sz="1200" b="0" i="0" u="none" strike="noStrike">
                          <a:solidFill>
                            <a:srgbClr val="000000"/>
                          </a:solidFill>
                          <a:latin typeface="Arial"/>
                        </a:rPr>
                        <a:t>103</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مرکزی‎</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42</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مشهد‎‎</a:t>
                      </a:r>
                    </a:p>
                  </a:txBody>
                  <a:tcPr marL="5686" marR="5686" marT="5686" marB="0" anchor="b">
                    <a:lnL>
                      <a:noFill/>
                    </a:lnL>
                    <a:lnR>
                      <a:noFill/>
                    </a:lnR>
                    <a:lnT>
                      <a:noFill/>
                    </a:lnT>
                    <a:lnB>
                      <a:noFill/>
                    </a:lnB>
                  </a:tcPr>
                </a:tc>
                <a:tc>
                  <a:txBody>
                    <a:bodyPr/>
                    <a:lstStyle/>
                    <a:p>
                      <a:pPr algn="ctr" rtl="0" fontAlgn="b"/>
                      <a:r>
                        <a:rPr lang="fa-IR" sz="1200" b="0" i="0" u="none" strike="noStrike">
                          <a:solidFill>
                            <a:srgbClr val="000000"/>
                          </a:solidFill>
                          <a:latin typeface="Arial"/>
                        </a:rPr>
                        <a:t>42</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هرمزگان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5</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همدان‎‎</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16</a:t>
                      </a:r>
                    </a:p>
                  </a:txBody>
                  <a:tcPr marL="5686" marR="5686" marT="5686" marB="0" anchor="b">
                    <a:lnL>
                      <a:noFill/>
                    </a:lnL>
                    <a:lnR>
                      <a:noFill/>
                    </a:lnR>
                    <a:lnT>
                      <a:noFill/>
                    </a:lnT>
                    <a:lnB>
                      <a:noFill/>
                    </a:lnB>
                  </a:tcPr>
                </a:tc>
              </a:tr>
              <a:tr h="194202">
                <a:tc>
                  <a:txBody>
                    <a:bodyPr/>
                    <a:lstStyle/>
                    <a:p>
                      <a:pPr algn="ctr" rtl="1" fontAlgn="b"/>
                      <a:r>
                        <a:rPr lang="fa-IR" sz="1200" b="0" i="0" u="none" strike="noStrike">
                          <a:solidFill>
                            <a:srgbClr val="000000"/>
                          </a:solidFill>
                          <a:latin typeface="Arial"/>
                        </a:rPr>
                        <a:t>يزد</a:t>
                      </a:r>
                    </a:p>
                  </a:txBody>
                  <a:tcPr marL="5686" marR="5686" marT="5686" marB="0" anchor="b">
                    <a:lnL>
                      <a:noFill/>
                    </a:lnL>
                    <a:lnR>
                      <a:noFill/>
                    </a:lnR>
                    <a:lnT>
                      <a:noFill/>
                    </a:lnT>
                    <a:lnB>
                      <a:noFill/>
                    </a:lnB>
                  </a:tcPr>
                </a:tc>
                <a:tc>
                  <a:txBody>
                    <a:bodyPr/>
                    <a:lstStyle/>
                    <a:p>
                      <a:pPr algn="ctr" rtl="0" fontAlgn="b"/>
                      <a:r>
                        <a:rPr lang="fa-IR" sz="1200" b="0" i="0" u="none" strike="noStrike" dirty="0">
                          <a:solidFill>
                            <a:srgbClr val="000000"/>
                          </a:solidFill>
                          <a:latin typeface="Arial"/>
                        </a:rPr>
                        <a:t>2</a:t>
                      </a:r>
                    </a:p>
                  </a:txBody>
                  <a:tcPr marL="5686" marR="5686" marT="5686" marB="0" anchor="b">
                    <a:lnL>
                      <a:noFill/>
                    </a:lnL>
                    <a:lnR>
                      <a:noFill/>
                    </a:lnR>
                    <a:lnT>
                      <a:noFill/>
                    </a:lnT>
                    <a:lnB>
                      <a:noFill/>
                    </a:lnB>
                  </a:tcPr>
                </a:tc>
              </a:tr>
              <a:tr h="194202">
                <a:tc>
                  <a:txBody>
                    <a:bodyPr/>
                    <a:lstStyle/>
                    <a:p>
                      <a:pPr algn="ctr" rtl="0" fontAlgn="b"/>
                      <a:r>
                        <a:rPr lang="en-US" sz="1200" b="1" i="0" u="none" strike="noStrike" dirty="0">
                          <a:solidFill>
                            <a:srgbClr val="000000"/>
                          </a:solidFill>
                          <a:latin typeface="Arial"/>
                        </a:rPr>
                        <a:t>Grand Total</a:t>
                      </a:r>
                    </a:p>
                  </a:txBody>
                  <a:tcPr marL="5686" marR="5686" marT="5686" marB="0" anchor="b">
                    <a:lnL>
                      <a:noFill/>
                    </a:lnL>
                    <a:lnR>
                      <a:noFill/>
                    </a:lnR>
                    <a:lnT w="6350" cap="flat" cmpd="sng" algn="ctr">
                      <a:noFill/>
                      <a:prstDash val="solid"/>
                      <a:round/>
                      <a:headEnd type="none" w="med" len="med"/>
                      <a:tailEnd type="none" w="med" len="med"/>
                    </a:lnT>
                    <a:lnB>
                      <a:noFill/>
                    </a:lnB>
                    <a:solidFill>
                      <a:srgbClr val="DBE5F1"/>
                    </a:solidFill>
                  </a:tcPr>
                </a:tc>
                <a:tc>
                  <a:txBody>
                    <a:bodyPr/>
                    <a:lstStyle/>
                    <a:p>
                      <a:pPr algn="ctr" rtl="0" fontAlgn="b"/>
                      <a:r>
                        <a:rPr lang="fa-IR" sz="1200" b="1" i="0" u="none" strike="noStrike" dirty="0">
                          <a:solidFill>
                            <a:srgbClr val="000000"/>
                          </a:solidFill>
                          <a:latin typeface="Arial"/>
                        </a:rPr>
                        <a:t>888</a:t>
                      </a:r>
                    </a:p>
                  </a:txBody>
                  <a:tcPr marL="5686" marR="5686" marT="5686" marB="0" anchor="b">
                    <a:lnL>
                      <a:noFill/>
                    </a:lnL>
                    <a:lnR>
                      <a:noFill/>
                    </a:lnR>
                    <a:lnT w="6350" cap="flat" cmpd="sng" algn="ctr">
                      <a:noFill/>
                      <a:prstDash val="solid"/>
                      <a:round/>
                      <a:headEnd type="none" w="med" len="med"/>
                      <a:tailEnd type="none" w="med" len="med"/>
                    </a:lnT>
                    <a:lnB>
                      <a:noFill/>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B845E43-5F24-4E52-B997-C6B77AEF756B}" type="slidenum">
              <a:rPr lang="ar-SA" smtClean="0"/>
              <a:pPr/>
              <a:t>35</a:t>
            </a:fld>
            <a:endParaRPr lang="en-US" smtClean="0"/>
          </a:p>
        </p:txBody>
      </p:sp>
      <p:sp>
        <p:nvSpPr>
          <p:cNvPr id="39939"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7" name="Table 6"/>
          <p:cNvGraphicFramePr>
            <a:graphicFrameLocks noGrp="1"/>
          </p:cNvGraphicFramePr>
          <p:nvPr/>
        </p:nvGraphicFramePr>
        <p:xfrm>
          <a:off x="754858" y="1196975"/>
          <a:ext cx="6912767" cy="5103735"/>
        </p:xfrm>
        <a:graphic>
          <a:graphicData uri="http://schemas.openxmlformats.org/drawingml/2006/table">
            <a:tbl>
              <a:tblPr rtl="1"/>
              <a:tblGrid>
                <a:gridCol w="4988098"/>
                <a:gridCol w="1924669"/>
              </a:tblGrid>
              <a:tr h="187109">
                <a:tc>
                  <a:txBody>
                    <a:bodyPr/>
                    <a:lstStyle/>
                    <a:p>
                      <a:pPr algn="r" rtl="1" fontAlgn="b"/>
                      <a:r>
                        <a:rPr lang="fa-IR" sz="1400" b="1" i="0" u="none" strike="noStrike">
                          <a:solidFill>
                            <a:srgbClr val="000000"/>
                          </a:solidFill>
                          <a:latin typeface="Arial"/>
                        </a:rPr>
                        <a:t> موارد ثبت شده درپورت تا 6 تيرماه 89</a:t>
                      </a:r>
                    </a:p>
                  </a:txBody>
                  <a:tcPr marL="9355" marR="9355" marT="9355" marB="0" anchor="b">
                    <a:lnL>
                      <a:noFill/>
                    </a:lnL>
                    <a:lnR>
                      <a:noFill/>
                    </a:lnR>
                    <a:lnT>
                      <a:noFill/>
                    </a:lnT>
                    <a:lnB>
                      <a:noFill/>
                    </a:lnB>
                  </a:tcPr>
                </a:tc>
                <a:tc>
                  <a:txBody>
                    <a:bodyPr/>
                    <a:lstStyle/>
                    <a:p>
                      <a:pPr algn="l" rtl="0" fontAlgn="b"/>
                      <a:endParaRPr lang="fa-IR" sz="1400" b="0" i="0" u="none" strike="noStrike">
                        <a:solidFill>
                          <a:srgbClr val="000000"/>
                        </a:solidFill>
                        <a:latin typeface="Arial"/>
                      </a:endParaRPr>
                    </a:p>
                  </a:txBody>
                  <a:tcPr marL="9355" marR="9355" marT="9355" marB="0" anchor="b">
                    <a:lnL>
                      <a:noFill/>
                    </a:lnL>
                    <a:lnR>
                      <a:noFill/>
                    </a:lnR>
                    <a:lnT>
                      <a:noFill/>
                    </a:lnT>
                    <a:lnB>
                      <a:noFill/>
                    </a:lnB>
                  </a:tcPr>
                </a:tc>
              </a:tr>
              <a:tr h="338667">
                <a:tc>
                  <a:txBody>
                    <a:bodyPr/>
                    <a:lstStyle/>
                    <a:p>
                      <a:pPr algn="l" rtl="0" fontAlgn="b"/>
                      <a:r>
                        <a:rPr lang="en-US" sz="1400" b="1" i="0" u="none" strike="noStrike">
                          <a:solidFill>
                            <a:srgbClr val="000000"/>
                          </a:solidFill>
                          <a:latin typeface="Arial"/>
                        </a:rPr>
                        <a:t>Row Labels</a:t>
                      </a:r>
                    </a:p>
                  </a:txBody>
                  <a:tcPr marL="9355" marR="9355" marT="935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l" rtl="0" fontAlgn="b"/>
                      <a:r>
                        <a:rPr lang="en-US" sz="1400" b="1" i="0" u="none" strike="noStrike">
                          <a:solidFill>
                            <a:srgbClr val="000000"/>
                          </a:solidFill>
                          <a:latin typeface="Arial"/>
                        </a:rPr>
                        <a:t>Count of </a:t>
                      </a:r>
                      <a:r>
                        <a:rPr lang="fa-IR" sz="1400" b="1" i="0" u="none" strike="noStrike">
                          <a:solidFill>
                            <a:srgbClr val="000000"/>
                          </a:solidFill>
                          <a:latin typeface="Arial"/>
                        </a:rPr>
                        <a:t>نام خانوادگی ونام</a:t>
                      </a:r>
                    </a:p>
                  </a:txBody>
                  <a:tcPr marL="9355" marR="9355" marT="935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77753">
                <a:tc>
                  <a:txBody>
                    <a:bodyPr/>
                    <a:lstStyle/>
                    <a:p>
                      <a:pPr algn="r" rtl="1" fontAlgn="b"/>
                      <a:r>
                        <a:rPr lang="fa-IR" sz="1400" b="0" i="0" u="none" strike="noStrike">
                          <a:solidFill>
                            <a:srgbClr val="000000"/>
                          </a:solidFill>
                          <a:latin typeface="Arial"/>
                        </a:rPr>
                        <a:t>آبسه درمحل تزريق</a:t>
                      </a:r>
                    </a:p>
                  </a:txBody>
                  <a:tcPr marL="9355" marR="9355" marT="935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rtl="0" fontAlgn="b"/>
                      <a:r>
                        <a:rPr lang="fa-IR" sz="1400" b="0" i="0" u="none" strike="noStrike">
                          <a:solidFill>
                            <a:srgbClr val="000000"/>
                          </a:solidFill>
                          <a:latin typeface="Arial"/>
                        </a:rPr>
                        <a:t>78</a:t>
                      </a:r>
                    </a:p>
                  </a:txBody>
                  <a:tcPr marL="9355" marR="9355" marT="9355" marB="0" anchor="b">
                    <a:lnL>
                      <a:noFill/>
                    </a:lnL>
                    <a:lnR>
                      <a:noFill/>
                    </a:lnR>
                    <a:lnT w="6350" cap="flat" cmpd="sng" algn="ctr">
                      <a:solidFill>
                        <a:srgbClr val="95B3D7"/>
                      </a:solidFill>
                      <a:prstDash val="solid"/>
                      <a:round/>
                      <a:headEnd type="none" w="med" len="med"/>
                      <a:tailEnd type="none" w="med" len="med"/>
                    </a:lnT>
                    <a:lnB>
                      <a:noFill/>
                    </a:lnB>
                  </a:tcPr>
                </a:tc>
              </a:tr>
              <a:tr h="177753">
                <a:tc>
                  <a:txBody>
                    <a:bodyPr/>
                    <a:lstStyle/>
                    <a:p>
                      <a:pPr algn="r" rtl="1" fontAlgn="b"/>
                      <a:r>
                        <a:rPr lang="fa-IR" sz="1400" b="0" i="0" u="none" strike="noStrike">
                          <a:solidFill>
                            <a:srgbClr val="000000"/>
                          </a:solidFill>
                          <a:latin typeface="Arial"/>
                        </a:rPr>
                        <a:t>آبسه درمحل تزريق;#آبسه استریل</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تزريق;#تب بالا</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7</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تزريق;#تب بالا;#بی قراری</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تزريق;#تب بالا;#جيغ زدن مداوم با بيقراري</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2</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تزريق;#تب بالا;#قرمزی و تورم موضعی</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تزريق;#تورم و قرمزی شدید</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تزريق;#تورم و قرمزی محل تزریق</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338667">
                <a:tc>
                  <a:txBody>
                    <a:bodyPr/>
                    <a:lstStyle/>
                    <a:p>
                      <a:pPr algn="r" rtl="1" fontAlgn="b"/>
                      <a:r>
                        <a:rPr lang="fa-IR" sz="1400" b="0" i="0" u="none" strike="noStrike">
                          <a:solidFill>
                            <a:srgbClr val="000000"/>
                          </a:solidFill>
                          <a:latin typeface="Arial"/>
                        </a:rPr>
                        <a:t>آبسه درمحل تزريق;#تورم وسفتی محل تزریق وترشح آبکی بدون تب ودرد</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تزريق;#جيغ زدن مداوم با بيقراري</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2</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تزريق;#حساسيت /بثورات پوستي</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2</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تزريق;#حساسيت /بثورات پوستي;#درد مفاصل</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تزريق;#درد و قرمزی محل تزریق</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تزريق;#سفتي ودرد محل تزريق</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تزريق;#عارضه موضعي شديد</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5</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تزريق;#عارضه موضعي شديد;#2</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2</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تزريق;#عارضه موضعي شديد;#تب بالا</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تزريق;#قرمزي و تورم محل تزريق</a:t>
                      </a:r>
                    </a:p>
                  </a:txBody>
                  <a:tcPr marL="9355" marR="9355" marT="9355" marB="0" anchor="b">
                    <a:lnL>
                      <a:noFill/>
                    </a:lnL>
                    <a:lnR>
                      <a:noFill/>
                    </a:lnR>
                    <a:lnT>
                      <a:noFill/>
                    </a:lnT>
                    <a:lnB>
                      <a:noFill/>
                    </a:lnB>
                  </a:tcPr>
                </a:tc>
                <a:tc>
                  <a:txBody>
                    <a:bodyPr/>
                    <a:lstStyle/>
                    <a:p>
                      <a:pPr algn="r" rtl="0" fontAlgn="b"/>
                      <a:r>
                        <a:rPr lang="fa-IR" sz="1400" b="0" i="0" u="none" strike="noStrike">
                          <a:solidFill>
                            <a:srgbClr val="000000"/>
                          </a:solidFill>
                          <a:latin typeface="Arial"/>
                        </a:rPr>
                        <a:t>1</a:t>
                      </a:r>
                    </a:p>
                  </a:txBody>
                  <a:tcPr marL="9355" marR="9355" marT="9355" marB="0" anchor="b">
                    <a:lnL>
                      <a:noFill/>
                    </a:lnL>
                    <a:lnR>
                      <a:noFill/>
                    </a:lnR>
                    <a:lnT>
                      <a:noFill/>
                    </a:lnT>
                    <a:lnB>
                      <a:noFill/>
                    </a:lnB>
                  </a:tcPr>
                </a:tc>
              </a:tr>
              <a:tr h="177753">
                <a:tc>
                  <a:txBody>
                    <a:bodyPr/>
                    <a:lstStyle/>
                    <a:p>
                      <a:pPr algn="r" rtl="1" fontAlgn="b"/>
                      <a:r>
                        <a:rPr lang="fa-IR" sz="1400" b="0" i="0" u="none" strike="noStrike">
                          <a:solidFill>
                            <a:srgbClr val="000000"/>
                          </a:solidFill>
                          <a:latin typeface="Arial"/>
                        </a:rPr>
                        <a:t>آبسه درمحل تزريق;#لنفادنيت</a:t>
                      </a:r>
                    </a:p>
                  </a:txBody>
                  <a:tcPr marL="9355" marR="9355" marT="9355" marB="0" anchor="b">
                    <a:lnL>
                      <a:noFill/>
                    </a:lnL>
                    <a:lnR>
                      <a:noFill/>
                    </a:lnR>
                    <a:lnT>
                      <a:noFill/>
                    </a:lnT>
                    <a:lnB>
                      <a:noFill/>
                    </a:lnB>
                  </a:tcPr>
                </a:tc>
                <a:tc>
                  <a:txBody>
                    <a:bodyPr/>
                    <a:lstStyle/>
                    <a:p>
                      <a:pPr algn="r" rtl="0" fontAlgn="b"/>
                      <a:r>
                        <a:rPr lang="fa-IR" sz="1400" b="0" i="0" u="none" strike="noStrike" dirty="0">
                          <a:solidFill>
                            <a:srgbClr val="000000"/>
                          </a:solidFill>
                          <a:latin typeface="Arial"/>
                        </a:rPr>
                        <a:t>2</a:t>
                      </a:r>
                    </a:p>
                  </a:txBody>
                  <a:tcPr marL="9355" marR="9355" marT="9355" marB="0" anchor="b">
                    <a:lnL>
                      <a:noFill/>
                    </a:lnL>
                    <a:lnR>
                      <a:noFill/>
                    </a:lnR>
                    <a:lnT>
                      <a:noFill/>
                    </a:lnT>
                    <a:lnB>
                      <a:noFill/>
                    </a:lnB>
                  </a:tcPr>
                </a:tc>
              </a:tr>
            </a:tbl>
          </a:graphicData>
        </a:graphic>
      </p:graphicFrame>
      <p:sp>
        <p:nvSpPr>
          <p:cNvPr id="39984" name="TextBox 4"/>
          <p:cNvSpPr txBox="1">
            <a:spLocks noChangeArrowheads="1"/>
          </p:cNvSpPr>
          <p:nvPr/>
        </p:nvSpPr>
        <p:spPr bwMode="auto">
          <a:xfrm>
            <a:off x="1979613" y="692150"/>
            <a:ext cx="5040312" cy="461963"/>
          </a:xfrm>
          <a:prstGeom prst="rect">
            <a:avLst/>
          </a:prstGeom>
          <a:noFill/>
          <a:ln w="9525">
            <a:noFill/>
            <a:miter lim="800000"/>
            <a:headEnd/>
            <a:tailEnd/>
          </a:ln>
        </p:spPr>
        <p:txBody>
          <a:bodyPr>
            <a:spAutoFit/>
          </a:bodyPr>
          <a:lstStyle/>
          <a:p>
            <a:pPr algn="ctr"/>
            <a:r>
              <a:rPr lang="fa-IR" sz="2400" b="1">
                <a:solidFill>
                  <a:srgbClr val="FF0000"/>
                </a:solidFill>
              </a:rPr>
              <a:t>انتخاب نوع واكنش</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97DB1B3-CB82-4445-8114-E2C3AE8FEECB}" type="slidenum">
              <a:rPr lang="ar-SA" smtClean="0"/>
              <a:pPr/>
              <a:t>36</a:t>
            </a:fld>
            <a:endParaRPr lang="en-US" smtClean="0"/>
          </a:p>
        </p:txBody>
      </p:sp>
      <p:sp>
        <p:nvSpPr>
          <p:cNvPr id="40963"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5" name="Table 4"/>
          <p:cNvGraphicFramePr>
            <a:graphicFrameLocks noGrp="1"/>
          </p:cNvGraphicFramePr>
          <p:nvPr/>
        </p:nvGraphicFramePr>
        <p:xfrm>
          <a:off x="827038" y="1557338"/>
          <a:ext cx="6481812" cy="3960444"/>
        </p:xfrm>
        <a:graphic>
          <a:graphicData uri="http://schemas.openxmlformats.org/drawingml/2006/table">
            <a:tbl>
              <a:tblPr rtl="1"/>
              <a:tblGrid>
                <a:gridCol w="4677131"/>
                <a:gridCol w="1804681"/>
              </a:tblGrid>
              <a:tr h="330037">
                <a:tc>
                  <a:txBody>
                    <a:bodyPr/>
                    <a:lstStyle/>
                    <a:p>
                      <a:pPr algn="r" rtl="1" fontAlgn="b"/>
                      <a:r>
                        <a:rPr lang="fa-IR" sz="1600" b="0" i="0" u="none" strike="noStrike" dirty="0">
                          <a:solidFill>
                            <a:srgbClr val="000000"/>
                          </a:solidFill>
                          <a:latin typeface="Arial"/>
                        </a:rPr>
                        <a:t>سفتی ،کبودی،تورم</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سفتی محل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7</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سفتی محل تزریق طولانی مدت</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dirty="0">
                          <a:solidFill>
                            <a:srgbClr val="000000"/>
                          </a:solidFill>
                          <a:latin typeface="Arial"/>
                        </a:rPr>
                        <a:t>سفتی و تورم در ناحیه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سفتي ران</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سفتي محل تزريق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9</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سفتي و قرمزي محل تزريق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2</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سفتي وتورم محل تزريق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2</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سفتي وقرمزي ران</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سلولیت</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سلوليت</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3</a:t>
                      </a:r>
                    </a:p>
                  </a:txBody>
                  <a:tcPr marL="9525" marR="9525" marT="9525" marB="0" anchor="b">
                    <a:lnL>
                      <a:noFill/>
                    </a:lnL>
                    <a:lnR>
                      <a:noFill/>
                    </a:lnR>
                    <a:lnT>
                      <a:noFill/>
                    </a:lnT>
                    <a:lnB>
                      <a:noFill/>
                    </a:lnB>
                  </a:tcPr>
                </a:tc>
              </a:tr>
              <a:tr h="330037">
                <a:tc>
                  <a:txBody>
                    <a:bodyPr/>
                    <a:lstStyle/>
                    <a:p>
                      <a:pPr algn="r" rtl="1" fontAlgn="b"/>
                      <a:r>
                        <a:rPr lang="fa-IR" sz="1600" b="0" i="0" u="none" strike="noStrike">
                          <a:solidFill>
                            <a:srgbClr val="000000"/>
                          </a:solidFill>
                          <a:latin typeface="Arial"/>
                        </a:rPr>
                        <a:t>عارضه موضعي شديد</a:t>
                      </a:r>
                    </a:p>
                  </a:txBody>
                  <a:tcPr marL="9525" marR="9525" marT="9525" marB="0" anchor="b">
                    <a:lnL>
                      <a:noFill/>
                    </a:lnL>
                    <a:lnR>
                      <a:noFill/>
                    </a:lnR>
                    <a:lnT>
                      <a:noFill/>
                    </a:lnT>
                    <a:lnB>
                      <a:noFill/>
                    </a:lnB>
                  </a:tcPr>
                </a:tc>
                <a:tc>
                  <a:txBody>
                    <a:bodyPr/>
                    <a:lstStyle/>
                    <a:p>
                      <a:pPr algn="r" rtl="0" fontAlgn="b"/>
                      <a:r>
                        <a:rPr lang="fa-IR" sz="1600" b="0" i="0" u="none" strike="noStrike" dirty="0">
                          <a:solidFill>
                            <a:srgbClr val="000000"/>
                          </a:solidFill>
                          <a:latin typeface="Arial"/>
                        </a:rPr>
                        <a:t>130</a:t>
                      </a:r>
                    </a:p>
                  </a:txBody>
                  <a:tcPr marL="9525" marR="9525" marT="9525" marB="0" anchor="b">
                    <a:lnL>
                      <a:noFill/>
                    </a:lnL>
                    <a:lnR>
                      <a:noFill/>
                    </a:lnR>
                    <a:lnT>
                      <a:noFill/>
                    </a:lnT>
                    <a:lnB>
                      <a:noFill/>
                    </a:lnB>
                  </a:tcPr>
                </a:tc>
              </a:tr>
            </a:tbl>
          </a:graphicData>
        </a:graphic>
      </p:graphicFrame>
      <p:sp>
        <p:nvSpPr>
          <p:cNvPr id="40989" name="TextBox 5"/>
          <p:cNvSpPr txBox="1">
            <a:spLocks noChangeArrowheads="1"/>
          </p:cNvSpPr>
          <p:nvPr/>
        </p:nvSpPr>
        <p:spPr bwMode="auto">
          <a:xfrm>
            <a:off x="1979613" y="692150"/>
            <a:ext cx="5040312" cy="461963"/>
          </a:xfrm>
          <a:prstGeom prst="rect">
            <a:avLst/>
          </a:prstGeom>
          <a:noFill/>
          <a:ln w="9525">
            <a:noFill/>
            <a:miter lim="800000"/>
            <a:headEnd/>
            <a:tailEnd/>
          </a:ln>
        </p:spPr>
        <p:txBody>
          <a:bodyPr>
            <a:spAutoFit/>
          </a:bodyPr>
          <a:lstStyle/>
          <a:p>
            <a:pPr algn="ctr"/>
            <a:r>
              <a:rPr lang="fa-IR" sz="2400" b="1">
                <a:solidFill>
                  <a:srgbClr val="FF0000"/>
                </a:solidFill>
              </a:rPr>
              <a:t>انتخاب نوع واكنش</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2418204-F04C-4055-ABD8-BA4189D1BF63}" type="slidenum">
              <a:rPr lang="ar-SA" smtClean="0"/>
              <a:pPr/>
              <a:t>37</a:t>
            </a:fld>
            <a:endParaRPr lang="en-US" smtClean="0"/>
          </a:p>
        </p:txBody>
      </p:sp>
      <p:sp>
        <p:nvSpPr>
          <p:cNvPr id="41987"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7" name="Table 6"/>
          <p:cNvGraphicFramePr>
            <a:graphicFrameLocks noGrp="1"/>
          </p:cNvGraphicFramePr>
          <p:nvPr/>
        </p:nvGraphicFramePr>
        <p:xfrm>
          <a:off x="971600" y="1484313"/>
          <a:ext cx="6337250" cy="4104458"/>
        </p:xfrm>
        <a:graphic>
          <a:graphicData uri="http://schemas.openxmlformats.org/drawingml/2006/table">
            <a:tbl>
              <a:tblPr rtl="1"/>
              <a:tblGrid>
                <a:gridCol w="4572818"/>
                <a:gridCol w="1764432"/>
              </a:tblGrid>
              <a:tr h="434605">
                <a:tc>
                  <a:txBody>
                    <a:bodyPr/>
                    <a:lstStyle/>
                    <a:p>
                      <a:pPr algn="r" rtl="1" fontAlgn="b"/>
                      <a:r>
                        <a:rPr lang="fa-IR" sz="1600" b="0" i="0" u="none" strike="noStrike" dirty="0">
                          <a:solidFill>
                            <a:srgbClr val="000000"/>
                          </a:solidFill>
                          <a:latin typeface="Arial"/>
                        </a:rPr>
                        <a:t>عارضه موضعي شديد;#سفتی محل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2</a:t>
                      </a:r>
                    </a:p>
                  </a:txBody>
                  <a:tcPr marL="9525" marR="9525" marT="9525" marB="0" anchor="b">
                    <a:lnL>
                      <a:noFill/>
                    </a:lnL>
                    <a:lnR>
                      <a:noFill/>
                    </a:lnR>
                    <a:lnT>
                      <a:noFill/>
                    </a:lnT>
                    <a:lnB>
                      <a:noFill/>
                    </a:lnB>
                  </a:tcPr>
                </a:tc>
              </a:tr>
              <a:tr h="434605">
                <a:tc>
                  <a:txBody>
                    <a:bodyPr/>
                    <a:lstStyle/>
                    <a:p>
                      <a:pPr algn="r" rtl="1" fontAlgn="b"/>
                      <a:r>
                        <a:rPr lang="fa-IR" sz="1600" b="0" i="0" u="none" strike="noStrike">
                          <a:solidFill>
                            <a:srgbClr val="000000"/>
                          </a:solidFill>
                          <a:latin typeface="Arial"/>
                        </a:rPr>
                        <a:t>عارضه موضعي شديد;#سلولیت</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592414">
                <a:tc>
                  <a:txBody>
                    <a:bodyPr/>
                    <a:lstStyle/>
                    <a:p>
                      <a:pPr algn="r" rtl="1" fontAlgn="b"/>
                      <a:r>
                        <a:rPr lang="fa-IR" sz="1600" b="0" i="0" u="none" strike="noStrike">
                          <a:solidFill>
                            <a:srgbClr val="000000"/>
                          </a:solidFill>
                          <a:latin typeface="Arial"/>
                        </a:rPr>
                        <a:t>عارضه موضعي شديد;#قرمزی ، تورم محل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434605">
                <a:tc>
                  <a:txBody>
                    <a:bodyPr/>
                    <a:lstStyle/>
                    <a:p>
                      <a:pPr algn="r" rtl="1" fontAlgn="b"/>
                      <a:r>
                        <a:rPr lang="fa-IR" sz="1600" b="0" i="0" u="none" strike="noStrike">
                          <a:solidFill>
                            <a:srgbClr val="000000"/>
                          </a:solidFill>
                          <a:latin typeface="Arial"/>
                        </a:rPr>
                        <a:t>عارضه موضعي شديد;#کبودی محل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434605">
                <a:tc>
                  <a:txBody>
                    <a:bodyPr/>
                    <a:lstStyle/>
                    <a:p>
                      <a:pPr algn="r" rtl="1" fontAlgn="b"/>
                      <a:r>
                        <a:rPr lang="fa-IR" sz="1600" b="0" i="0" u="none" strike="noStrike">
                          <a:solidFill>
                            <a:srgbClr val="000000"/>
                          </a:solidFill>
                          <a:latin typeface="Arial"/>
                        </a:rPr>
                        <a:t>عفونت محل تزریق</a:t>
                      </a:r>
                    </a:p>
                  </a:txBody>
                  <a:tcPr marL="9525" marR="9525" marT="9525" marB="0" anchor="b">
                    <a:lnL>
                      <a:noFill/>
                    </a:lnL>
                    <a:lnR>
                      <a:noFill/>
                    </a:lnR>
                    <a:lnT>
                      <a:noFill/>
                    </a:lnT>
                    <a:lnB>
                      <a:noFill/>
                    </a:lnB>
                  </a:tcPr>
                </a:tc>
                <a:tc>
                  <a:txBody>
                    <a:bodyPr/>
                    <a:lstStyle/>
                    <a:p>
                      <a:pPr algn="r" rtl="0" fontAlgn="b"/>
                      <a:r>
                        <a:rPr lang="fa-IR" sz="1600" b="0" i="0" u="none" strike="noStrike" dirty="0">
                          <a:solidFill>
                            <a:srgbClr val="000000"/>
                          </a:solidFill>
                          <a:latin typeface="Arial"/>
                        </a:rPr>
                        <a:t>1</a:t>
                      </a:r>
                    </a:p>
                  </a:txBody>
                  <a:tcPr marL="9525" marR="9525" marT="9525" marB="0" anchor="b">
                    <a:lnL>
                      <a:noFill/>
                    </a:lnL>
                    <a:lnR>
                      <a:noFill/>
                    </a:lnR>
                    <a:lnT>
                      <a:noFill/>
                    </a:lnT>
                    <a:lnB>
                      <a:noFill/>
                    </a:lnB>
                  </a:tcPr>
                </a:tc>
              </a:tr>
              <a:tr h="434605">
                <a:tc>
                  <a:txBody>
                    <a:bodyPr/>
                    <a:lstStyle/>
                    <a:p>
                      <a:pPr algn="r" rtl="1"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r" rtl="0"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r>
              <a:tr h="434605">
                <a:tc>
                  <a:txBody>
                    <a:bodyPr/>
                    <a:lstStyle/>
                    <a:p>
                      <a:pPr algn="r" rtl="1" fontAlgn="b"/>
                      <a:r>
                        <a:rPr lang="fa-IR" sz="1600" b="0" i="0" u="none" strike="noStrike">
                          <a:solidFill>
                            <a:srgbClr val="000000"/>
                          </a:solidFill>
                          <a:latin typeface="Arial"/>
                        </a:rPr>
                        <a:t>قرمزی محل تزریق</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469809">
                <a:tc>
                  <a:txBody>
                    <a:bodyPr/>
                    <a:lstStyle/>
                    <a:p>
                      <a:pPr algn="r" rtl="1" fontAlgn="b"/>
                      <a:r>
                        <a:rPr lang="fa-IR" sz="1600" b="0" i="0" u="none" strike="noStrike">
                          <a:solidFill>
                            <a:srgbClr val="000000"/>
                          </a:solidFill>
                          <a:latin typeface="Arial"/>
                        </a:rPr>
                        <a:t>قرمزي و سفتي</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434605">
                <a:tc>
                  <a:txBody>
                    <a:bodyPr/>
                    <a:lstStyle/>
                    <a:p>
                      <a:pPr algn="r" rtl="1" fontAlgn="b"/>
                      <a:r>
                        <a:rPr lang="fa-IR" sz="1600" b="0" i="0" u="none" strike="noStrike">
                          <a:solidFill>
                            <a:srgbClr val="000000"/>
                          </a:solidFill>
                          <a:latin typeface="Arial"/>
                        </a:rPr>
                        <a:t>قرمزي وتورم</a:t>
                      </a:r>
                    </a:p>
                  </a:txBody>
                  <a:tcPr marL="9525" marR="9525" marT="9525" marB="0" anchor="b">
                    <a:lnL>
                      <a:noFill/>
                    </a:lnL>
                    <a:lnR>
                      <a:noFill/>
                    </a:lnR>
                    <a:lnT>
                      <a:noFill/>
                    </a:lnT>
                    <a:lnB>
                      <a:noFill/>
                    </a:lnB>
                  </a:tcPr>
                </a:tc>
                <a:tc>
                  <a:txBody>
                    <a:bodyPr/>
                    <a:lstStyle/>
                    <a:p>
                      <a:pPr algn="r" rtl="0" fontAlgn="b"/>
                      <a:r>
                        <a:rPr lang="fa-IR" sz="1600" b="0" i="0" u="none" strike="noStrike" dirty="0">
                          <a:solidFill>
                            <a:srgbClr val="000000"/>
                          </a:solidFill>
                          <a:latin typeface="Arial"/>
                        </a:rPr>
                        <a:t>1</a:t>
                      </a:r>
                    </a:p>
                  </a:txBody>
                  <a:tcPr marL="9525" marR="9525" marT="9525" marB="0" anchor="b">
                    <a:lnL>
                      <a:noFill/>
                    </a:lnL>
                    <a:lnR>
                      <a:noFill/>
                    </a:lnR>
                    <a:lnT>
                      <a:noFill/>
                    </a:lnT>
                    <a:lnB>
                      <a:noFill/>
                    </a:lnB>
                  </a:tcPr>
                </a:tc>
              </a:tr>
            </a:tbl>
          </a:graphicData>
        </a:graphic>
      </p:graphicFrame>
      <p:sp>
        <p:nvSpPr>
          <p:cNvPr id="42007" name="TextBox 4"/>
          <p:cNvSpPr txBox="1">
            <a:spLocks noChangeArrowheads="1"/>
          </p:cNvSpPr>
          <p:nvPr/>
        </p:nvSpPr>
        <p:spPr bwMode="auto">
          <a:xfrm>
            <a:off x="1979613" y="692150"/>
            <a:ext cx="5040312" cy="461963"/>
          </a:xfrm>
          <a:prstGeom prst="rect">
            <a:avLst/>
          </a:prstGeom>
          <a:noFill/>
          <a:ln w="9525">
            <a:noFill/>
            <a:miter lim="800000"/>
            <a:headEnd/>
            <a:tailEnd/>
          </a:ln>
        </p:spPr>
        <p:txBody>
          <a:bodyPr>
            <a:spAutoFit/>
          </a:bodyPr>
          <a:lstStyle/>
          <a:p>
            <a:pPr algn="ctr"/>
            <a:r>
              <a:rPr lang="fa-IR" sz="2400" b="1">
                <a:solidFill>
                  <a:srgbClr val="FF0000"/>
                </a:solidFill>
              </a:rPr>
              <a:t>انتخاب نوع واكنش</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FFDD314-9904-40FD-826A-DF14F7F69A9F}" type="slidenum">
              <a:rPr lang="ar-SA" smtClean="0"/>
              <a:pPr/>
              <a:t>38</a:t>
            </a:fld>
            <a:endParaRPr lang="en-US" smtClean="0"/>
          </a:p>
        </p:txBody>
      </p:sp>
      <p:sp>
        <p:nvSpPr>
          <p:cNvPr id="43011"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5" name="Table 4"/>
          <p:cNvGraphicFramePr>
            <a:graphicFrameLocks noGrp="1"/>
          </p:cNvGraphicFramePr>
          <p:nvPr/>
        </p:nvGraphicFramePr>
        <p:xfrm>
          <a:off x="1259037" y="1341438"/>
          <a:ext cx="6192688" cy="4032447"/>
        </p:xfrm>
        <a:graphic>
          <a:graphicData uri="http://schemas.openxmlformats.org/drawingml/2006/table">
            <a:tbl>
              <a:tblPr rtl="1"/>
              <a:tblGrid>
                <a:gridCol w="4468506"/>
                <a:gridCol w="1724182"/>
              </a:tblGrid>
              <a:tr h="583967">
                <a:tc>
                  <a:txBody>
                    <a:bodyPr/>
                    <a:lstStyle/>
                    <a:p>
                      <a:pPr algn="r" rtl="1" fontAlgn="b"/>
                      <a:r>
                        <a:rPr lang="fa-IR" sz="1600" b="0" i="0" u="none" strike="noStrike" dirty="0">
                          <a:solidFill>
                            <a:srgbClr val="000000"/>
                          </a:solidFill>
                          <a:latin typeface="Arial"/>
                        </a:rPr>
                        <a:t>لنفادنيت</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277</a:t>
                      </a:r>
                    </a:p>
                  </a:txBody>
                  <a:tcPr marL="9525" marR="9525" marT="9525" marB="0" anchor="b">
                    <a:lnL>
                      <a:noFill/>
                    </a:lnL>
                    <a:lnR>
                      <a:noFill/>
                    </a:lnR>
                    <a:lnT>
                      <a:noFill/>
                    </a:lnT>
                    <a:lnB>
                      <a:noFill/>
                    </a:lnB>
                  </a:tcPr>
                </a:tc>
              </a:tr>
              <a:tr h="583967">
                <a:tc>
                  <a:txBody>
                    <a:bodyPr/>
                    <a:lstStyle/>
                    <a:p>
                      <a:pPr algn="r" rtl="1" fontAlgn="b"/>
                      <a:r>
                        <a:rPr lang="fa-IR" sz="1600" b="0" i="0" u="none" strike="noStrike">
                          <a:solidFill>
                            <a:srgbClr val="000000"/>
                          </a:solidFill>
                          <a:latin typeface="Arial"/>
                        </a:rPr>
                        <a:t>لنفادنيت;#اندازه 1.5*1.5 سانتیمتر زیر بغل سمت چپ</a:t>
                      </a:r>
                    </a:p>
                  </a:txBody>
                  <a:tcPr marL="9525" marR="9525" marT="9525" marB="0" anchor="b">
                    <a:lnL>
                      <a:noFill/>
                    </a:lnL>
                    <a:lnR>
                      <a:noFill/>
                    </a:lnR>
                    <a:lnT>
                      <a:noFill/>
                    </a:lnT>
                    <a:lnB>
                      <a:noFill/>
                    </a:lnB>
                  </a:tcPr>
                </a:tc>
                <a:tc>
                  <a:txBody>
                    <a:bodyPr/>
                    <a:lstStyle/>
                    <a:p>
                      <a:pPr algn="r" rtl="0" fontAlgn="b"/>
                      <a:r>
                        <a:rPr lang="fa-IR" sz="1600" b="0" i="0" u="none" strike="noStrike" dirty="0">
                          <a:solidFill>
                            <a:srgbClr val="000000"/>
                          </a:solidFill>
                          <a:latin typeface="Arial"/>
                        </a:rPr>
                        <a:t>1</a:t>
                      </a:r>
                    </a:p>
                  </a:txBody>
                  <a:tcPr marL="9525" marR="9525" marT="9525" marB="0" anchor="b">
                    <a:lnL>
                      <a:noFill/>
                    </a:lnL>
                    <a:lnR>
                      <a:noFill/>
                    </a:lnR>
                    <a:lnT>
                      <a:noFill/>
                    </a:lnT>
                    <a:lnB>
                      <a:noFill/>
                    </a:lnB>
                  </a:tcPr>
                </a:tc>
              </a:tr>
              <a:tr h="583967">
                <a:tc>
                  <a:txBody>
                    <a:bodyPr/>
                    <a:lstStyle/>
                    <a:p>
                      <a:pPr algn="r" rtl="1" fontAlgn="b"/>
                      <a:r>
                        <a:rPr lang="fa-IR" sz="1600" b="0" i="0" u="none" strike="noStrike">
                          <a:solidFill>
                            <a:srgbClr val="000000"/>
                          </a:solidFill>
                          <a:latin typeface="Arial"/>
                        </a:rPr>
                        <a:t>لنفادنيت;#تب بالا</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583967">
                <a:tc>
                  <a:txBody>
                    <a:bodyPr/>
                    <a:lstStyle/>
                    <a:p>
                      <a:pPr algn="r" rtl="1" fontAlgn="b"/>
                      <a:r>
                        <a:rPr lang="fa-IR" sz="1600" b="0" i="0" u="none" strike="noStrike" dirty="0">
                          <a:solidFill>
                            <a:srgbClr val="000000"/>
                          </a:solidFill>
                          <a:latin typeface="Arial"/>
                        </a:rPr>
                        <a:t>لنفادنيت;#حساسيت /بثورات پوستي</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583967">
                <a:tc>
                  <a:txBody>
                    <a:bodyPr/>
                    <a:lstStyle/>
                    <a:p>
                      <a:pPr algn="r" rtl="1" fontAlgn="b"/>
                      <a:r>
                        <a:rPr lang="fa-IR" sz="1600" b="0" i="0" u="none" strike="noStrike">
                          <a:solidFill>
                            <a:srgbClr val="000000"/>
                          </a:solidFill>
                          <a:latin typeface="Arial"/>
                        </a:rPr>
                        <a:t>لنفادنيت;#لنفادنیت در ناحیه گردن و زیر بغل</a:t>
                      </a:r>
                    </a:p>
                  </a:txBody>
                  <a:tcPr marL="9525" marR="9525" marT="9525" marB="0" anchor="b">
                    <a:lnL>
                      <a:noFill/>
                    </a:lnL>
                    <a:lnR>
                      <a:noFill/>
                    </a:lnR>
                    <a:lnT>
                      <a:noFill/>
                    </a:lnT>
                    <a:lnB>
                      <a:noFill/>
                    </a:lnB>
                  </a:tcPr>
                </a:tc>
                <a:tc>
                  <a:txBody>
                    <a:bodyPr/>
                    <a:lstStyle/>
                    <a:p>
                      <a:pPr algn="r" rtl="0" fontAlgn="b"/>
                      <a:r>
                        <a:rPr lang="fa-IR" sz="1600" b="0" i="0" u="none" strike="noStrike">
                          <a:solidFill>
                            <a:srgbClr val="000000"/>
                          </a:solidFill>
                          <a:latin typeface="Arial"/>
                        </a:rPr>
                        <a:t>1</a:t>
                      </a:r>
                    </a:p>
                  </a:txBody>
                  <a:tcPr marL="9525" marR="9525" marT="9525" marB="0" anchor="b">
                    <a:lnL>
                      <a:noFill/>
                    </a:lnL>
                    <a:lnR>
                      <a:noFill/>
                    </a:lnR>
                    <a:lnT>
                      <a:noFill/>
                    </a:lnT>
                    <a:lnB>
                      <a:noFill/>
                    </a:lnB>
                  </a:tcPr>
                </a:tc>
              </a:tr>
              <a:tr h="1112612">
                <a:tc>
                  <a:txBody>
                    <a:bodyPr/>
                    <a:lstStyle/>
                    <a:p>
                      <a:pPr algn="r" rtl="1" fontAlgn="b"/>
                      <a:r>
                        <a:rPr lang="fa-IR" sz="1600" b="0" i="0" u="none" strike="noStrike">
                          <a:solidFill>
                            <a:srgbClr val="000000"/>
                          </a:solidFill>
                          <a:latin typeface="Arial"/>
                        </a:rPr>
                        <a:t>یک عدد دانه قرمز رنگ به قطر دو سانتیمتر در قسمت بالای ناف همراه با دل درد</a:t>
                      </a:r>
                    </a:p>
                  </a:txBody>
                  <a:tcPr marL="9525" marR="9525" marT="9525" marB="0" anchor="b">
                    <a:lnL>
                      <a:noFill/>
                    </a:lnL>
                    <a:lnR>
                      <a:noFill/>
                    </a:lnR>
                    <a:lnT>
                      <a:noFill/>
                    </a:lnT>
                    <a:lnB>
                      <a:noFill/>
                    </a:lnB>
                  </a:tcPr>
                </a:tc>
                <a:tc>
                  <a:txBody>
                    <a:bodyPr/>
                    <a:lstStyle/>
                    <a:p>
                      <a:pPr algn="r" rtl="0" fontAlgn="b"/>
                      <a:r>
                        <a:rPr lang="fa-IR" sz="1600" b="0" i="0" u="none" strike="noStrike" dirty="0">
                          <a:solidFill>
                            <a:srgbClr val="000000"/>
                          </a:solidFill>
                          <a:latin typeface="Arial"/>
                        </a:rPr>
                        <a:t>1</a:t>
                      </a:r>
                    </a:p>
                  </a:txBody>
                  <a:tcPr marL="9525" marR="9525" marT="9525" marB="0" anchor="b">
                    <a:lnL>
                      <a:noFill/>
                    </a:lnL>
                    <a:lnR>
                      <a:noFill/>
                    </a:lnR>
                    <a:lnT>
                      <a:noFill/>
                    </a:lnT>
                    <a:lnB>
                      <a:noFill/>
                    </a:lnB>
                  </a:tcPr>
                </a:tc>
              </a:tr>
            </a:tbl>
          </a:graphicData>
        </a:graphic>
      </p:graphicFrame>
      <p:sp>
        <p:nvSpPr>
          <p:cNvPr id="43025" name="TextBox 5"/>
          <p:cNvSpPr txBox="1">
            <a:spLocks noChangeArrowheads="1"/>
          </p:cNvSpPr>
          <p:nvPr/>
        </p:nvSpPr>
        <p:spPr bwMode="auto">
          <a:xfrm>
            <a:off x="1979613" y="692150"/>
            <a:ext cx="5040312" cy="461963"/>
          </a:xfrm>
          <a:prstGeom prst="rect">
            <a:avLst/>
          </a:prstGeom>
          <a:noFill/>
          <a:ln w="9525">
            <a:noFill/>
            <a:miter lim="800000"/>
            <a:headEnd/>
            <a:tailEnd/>
          </a:ln>
        </p:spPr>
        <p:txBody>
          <a:bodyPr>
            <a:spAutoFit/>
          </a:bodyPr>
          <a:lstStyle/>
          <a:p>
            <a:pPr algn="ctr"/>
            <a:r>
              <a:rPr lang="fa-IR" sz="2400" b="1">
                <a:solidFill>
                  <a:srgbClr val="FF0000"/>
                </a:solidFill>
              </a:rPr>
              <a:t>انتخاب نوع واكنش</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679881C-B65A-467C-9047-DDA0700885B2}" type="slidenum">
              <a:rPr lang="ar-SA" smtClean="0"/>
              <a:pPr/>
              <a:t>39</a:t>
            </a:fld>
            <a:endParaRPr lang="en-US" smtClean="0"/>
          </a:p>
        </p:txBody>
      </p:sp>
      <p:sp>
        <p:nvSpPr>
          <p:cNvPr id="44035"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6" name="Table 5"/>
          <p:cNvGraphicFramePr>
            <a:graphicFrameLocks noGrp="1"/>
          </p:cNvGraphicFramePr>
          <p:nvPr/>
        </p:nvGraphicFramePr>
        <p:xfrm>
          <a:off x="971253" y="1052513"/>
          <a:ext cx="6048672" cy="4915806"/>
        </p:xfrm>
        <a:graphic>
          <a:graphicData uri="http://schemas.openxmlformats.org/drawingml/2006/table">
            <a:tbl>
              <a:tblPr rtl="1"/>
              <a:tblGrid>
                <a:gridCol w="3411649"/>
                <a:gridCol w="2637023"/>
              </a:tblGrid>
              <a:tr h="231206">
                <a:tc>
                  <a:txBody>
                    <a:bodyPr/>
                    <a:lstStyle/>
                    <a:p>
                      <a:pPr algn="r" rtl="1" fontAlgn="b"/>
                      <a:r>
                        <a:rPr lang="fa-IR" sz="1600" b="0" i="0" u="none" strike="noStrike" dirty="0">
                          <a:solidFill>
                            <a:srgbClr val="000000"/>
                          </a:solidFill>
                          <a:latin typeface="Arial"/>
                        </a:rPr>
                        <a:t>نوع گزارش</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en-US" sz="1600" b="0" i="0" u="none" strike="noStrike" dirty="0">
                          <a:solidFill>
                            <a:srgbClr val="000000"/>
                          </a:solidFill>
                          <a:latin typeface="Arial"/>
                        </a:rPr>
                        <a:t>(All)</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40508">
                <a:tc>
                  <a:txBody>
                    <a:bodyPr/>
                    <a:lstStyle/>
                    <a:p>
                      <a:pPr algn="r" rtl="1" fontAlgn="b"/>
                      <a:r>
                        <a:rPr lang="fa-IR" sz="16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40508">
                <a:tc>
                  <a:txBody>
                    <a:bodyPr/>
                    <a:lstStyle/>
                    <a:p>
                      <a:pPr algn="l" rtl="0" fontAlgn="b"/>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31206">
                <a:tc>
                  <a:txBody>
                    <a:bodyPr/>
                    <a:lstStyle/>
                    <a:p>
                      <a:pPr algn="r" rtl="1" fontAlgn="b"/>
                      <a:r>
                        <a:rPr lang="fa-IR" sz="1600" b="0" i="0" u="none" strike="noStrike">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625</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31206">
                <a:tc>
                  <a:txBody>
                    <a:bodyPr/>
                    <a:lstStyle/>
                    <a:p>
                      <a:pPr algn="r" rtl="1" fontAlgn="b"/>
                      <a:r>
                        <a:rPr lang="fa-IR" sz="1600" b="0" i="0" u="none" strike="noStrike">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dirty="0">
                          <a:solidFill>
                            <a:srgbClr val="000000"/>
                          </a:solidFill>
                          <a:latin typeface="Arial"/>
                        </a:rPr>
                        <a:t>233</a:t>
                      </a:r>
                    </a:p>
                  </a:txBody>
                  <a:tcPr marL="9525" marR="9525" marT="9525" marB="0" anchor="b">
                    <a:lnL>
                      <a:noFill/>
                    </a:lnL>
                    <a:lnR>
                      <a:noFill/>
                    </a:lnR>
                    <a:lnT>
                      <a:noFill/>
                    </a:lnT>
                    <a:lnB>
                      <a:noFill/>
                    </a:lnB>
                  </a:tcPr>
                </a:tc>
              </a:tr>
              <a:tr h="231206">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dirty="0">
                          <a:solidFill>
                            <a:srgbClr val="000000"/>
                          </a:solidFill>
                          <a:latin typeface="Arial"/>
                        </a:rPr>
                        <a:t>30</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231206">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dirty="0">
                          <a:solidFill>
                            <a:srgbClr val="000000"/>
                          </a:solidFill>
                          <a:latin typeface="Arial"/>
                        </a:rPr>
                        <a:t>888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r h="231206">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r>
              <a:tr h="231206">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r>
              <a:tr h="231206">
                <a:tc>
                  <a:txBody>
                    <a:bodyPr/>
                    <a:lstStyle/>
                    <a:p>
                      <a:pPr algn="r" rtl="1" fontAlgn="b"/>
                      <a:r>
                        <a:rPr lang="fa-IR" sz="1600" b="0" i="0" u="none" strike="noStrike">
                          <a:solidFill>
                            <a:srgbClr val="000000"/>
                          </a:solidFill>
                          <a:latin typeface="Arial"/>
                        </a:rPr>
                        <a:t>نوع گزارش</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1" fontAlgn="b"/>
                      <a:r>
                        <a:rPr lang="fa-IR" sz="1600" b="0" i="0" u="none" strike="noStrike" dirty="0">
                          <a:solidFill>
                            <a:srgbClr val="000000"/>
                          </a:solidFill>
                          <a:latin typeface="Arial"/>
                        </a:rPr>
                        <a:t>فوري</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40508">
                <a:tc>
                  <a:txBody>
                    <a:bodyPr/>
                    <a:lstStyle/>
                    <a:p>
                      <a:pPr algn="r" rtl="1" fontAlgn="b"/>
                      <a:r>
                        <a:rPr lang="fa-IR" sz="16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40508">
                <a:tc>
                  <a:txBody>
                    <a:bodyPr/>
                    <a:lstStyle/>
                    <a:p>
                      <a:pPr algn="l" rtl="0" fontAlgn="b"/>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31206">
                <a:tc>
                  <a:txBody>
                    <a:bodyPr/>
                    <a:lstStyle/>
                    <a:p>
                      <a:pPr algn="r" rtl="1" fontAlgn="b"/>
                      <a:r>
                        <a:rPr lang="fa-IR" sz="1600" b="0" i="0" u="none" strike="noStrike" dirty="0">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133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31206">
                <a:tc>
                  <a:txBody>
                    <a:bodyPr/>
                    <a:lstStyle/>
                    <a:p>
                      <a:pPr algn="r" rtl="1" fontAlgn="b"/>
                      <a:r>
                        <a:rPr lang="fa-IR" sz="1600" b="0" i="0" u="none" strike="noStrike">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dirty="0">
                          <a:solidFill>
                            <a:srgbClr val="000000"/>
                          </a:solidFill>
                          <a:latin typeface="Arial"/>
                        </a:rPr>
                        <a:t>4</a:t>
                      </a:r>
                    </a:p>
                  </a:txBody>
                  <a:tcPr marL="9525" marR="9525" marT="9525" marB="0" anchor="b">
                    <a:lnL>
                      <a:noFill/>
                    </a:lnL>
                    <a:lnR>
                      <a:noFill/>
                    </a:lnR>
                    <a:lnT>
                      <a:noFill/>
                    </a:lnT>
                    <a:lnB>
                      <a:noFill/>
                    </a:lnB>
                  </a:tcPr>
                </a:tc>
              </a:tr>
              <a:tr h="231206">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dirty="0">
                          <a:solidFill>
                            <a:srgbClr val="000000"/>
                          </a:solidFill>
                          <a:latin typeface="Arial"/>
                        </a:rPr>
                        <a:t>12</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231206">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dirty="0">
                          <a:solidFill>
                            <a:srgbClr val="000000"/>
                          </a:solidFill>
                          <a:latin typeface="Arial"/>
                        </a:rPr>
                        <a:t>149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eaLnBrk="1" fontAlgn="auto" hangingPunct="1">
              <a:spcAft>
                <a:spcPts val="0"/>
              </a:spcAft>
              <a:defRPr/>
            </a:pPr>
            <a:r>
              <a:rPr lang="fa-IR" dirty="0" smtClean="0">
                <a:latin typeface="Arial" pitchFamily="34" charset="0"/>
                <a:cs typeface="Arial" pitchFamily="34" charset="0"/>
              </a:rPr>
              <a:t>تعريف مورد مشكوك به  </a:t>
            </a:r>
            <a:r>
              <a:rPr lang="en-US" dirty="0" smtClean="0">
                <a:latin typeface="Arial" pitchFamily="34" charset="0"/>
                <a:cs typeface="Arial" pitchFamily="34" charset="0"/>
              </a:rPr>
              <a:t>AEFI</a:t>
            </a:r>
            <a:endParaRPr lang="fa-IR" dirty="0">
              <a:latin typeface="Arial" pitchFamily="34" charset="0"/>
              <a:cs typeface="Arial" pitchFamily="34" charset="0"/>
            </a:endParaRPr>
          </a:p>
        </p:txBody>
      </p:sp>
      <p:sp>
        <p:nvSpPr>
          <p:cNvPr id="1027" name="Rectangle 3"/>
          <p:cNvSpPr>
            <a:spLocks noGrp="1" noChangeArrowheads="1"/>
          </p:cNvSpPr>
          <p:nvPr>
            <p:ph idx="1"/>
          </p:nvPr>
        </p:nvSpPr>
        <p:spPr/>
        <p:txBody>
          <a:bodyPr/>
          <a:lstStyle/>
          <a:p>
            <a:pPr algn="just" eaLnBrk="1" hangingPunct="1"/>
            <a:r>
              <a:rPr lang="ar-SA" sz="3600" smtClean="0">
                <a:solidFill>
                  <a:srgbClr val="27198B"/>
                </a:solidFill>
                <a:latin typeface="Arial" pitchFamily="34" charset="0"/>
                <a:cs typeface="Arial" pitchFamily="34" charset="0"/>
              </a:rPr>
              <a:t>پس از انجام واكسيناسيون چنانچه فردي مراجعه وعارضه</a:t>
            </a:r>
            <a:r>
              <a:rPr lang="en-US" sz="3600" smtClean="0">
                <a:solidFill>
                  <a:srgbClr val="27198B"/>
                </a:solidFill>
                <a:latin typeface="Arial" pitchFamily="34" charset="0"/>
                <a:cs typeface="Arial" pitchFamily="34" charset="0"/>
              </a:rPr>
              <a:t> </a:t>
            </a:r>
            <a:r>
              <a:rPr lang="ar-SA" sz="3600" smtClean="0">
                <a:solidFill>
                  <a:srgbClr val="27198B"/>
                </a:solidFill>
                <a:latin typeface="Arial" pitchFamily="34" charset="0"/>
                <a:cs typeface="Arial" pitchFamily="34" charset="0"/>
              </a:rPr>
              <a:t>اي رابه واكسيناسيون ارتباط داد ، آن علامت را عارضه تلقي نموده و گزارش نمائيد .</a:t>
            </a:r>
            <a:endParaRPr lang="en-US" smtClean="0">
              <a:solidFill>
                <a:srgbClr val="27198B"/>
              </a:solidFill>
              <a:latin typeface="Arial" pitchFamily="34" charset="0"/>
              <a:cs typeface="Arial" pitchFamily="34" charset="0"/>
            </a:endParaRPr>
          </a:p>
          <a:p>
            <a:pPr algn="just" eaLnBrk="1" hangingPunct="1">
              <a:buFont typeface="Wingdings" pitchFamily="2" charset="2"/>
              <a:buNone/>
            </a:pPr>
            <a:endParaRPr lang="fa-IR" smtClean="0">
              <a:solidFill>
                <a:schemeClr val="bg1"/>
              </a:solidFill>
              <a:latin typeface="Arial" pitchFamily="34" charset="0"/>
              <a:cs typeface="Arial" pitchFamily="34" charset="0"/>
            </a:endParaRPr>
          </a:p>
          <a:p>
            <a:pPr algn="just" eaLnBrk="1" hangingPunct="1"/>
            <a:endParaRPr lang="en-US" smtClean="0">
              <a:solidFill>
                <a:schemeClr val="bg1"/>
              </a:solidFill>
              <a:latin typeface="Arial" pitchFamily="34" charset="0"/>
              <a:cs typeface="Arial" pitchFamily="34" charset="0"/>
            </a:endParaRPr>
          </a:p>
        </p:txBody>
      </p:sp>
      <p:sp>
        <p:nvSpPr>
          <p:cNvPr id="1638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4F7E82F-E914-4D88-84F8-C1E7415890B0}" type="slidenum">
              <a:rPr lang="en-US" altLang="en-US" smtClean="0"/>
              <a:pPr/>
              <a:t>4</a:t>
            </a:fld>
            <a:endParaRPr lang="en-US" altLang="en-US" smtClean="0"/>
          </a:p>
        </p:txBody>
      </p:sp>
      <p:sp>
        <p:nvSpPr>
          <p:cNvPr id="8"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F374316-8079-4730-9D53-D6AC78EC0E4D}" type="slidenum">
              <a:rPr lang="ar-SA" smtClean="0"/>
              <a:pPr/>
              <a:t>40</a:t>
            </a:fld>
            <a:endParaRPr lang="en-US" smtClean="0"/>
          </a:p>
        </p:txBody>
      </p:sp>
      <p:sp>
        <p:nvSpPr>
          <p:cNvPr id="45059"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6" name="Table 5"/>
          <p:cNvGraphicFramePr>
            <a:graphicFrameLocks noGrp="1"/>
          </p:cNvGraphicFramePr>
          <p:nvPr/>
        </p:nvGraphicFramePr>
        <p:xfrm>
          <a:off x="827113" y="1052513"/>
          <a:ext cx="6408712" cy="4802412"/>
        </p:xfrm>
        <a:graphic>
          <a:graphicData uri="http://schemas.openxmlformats.org/drawingml/2006/table">
            <a:tbl>
              <a:tblPr rtl="1"/>
              <a:tblGrid>
                <a:gridCol w="3614722"/>
                <a:gridCol w="2793990"/>
              </a:tblGrid>
              <a:tr h="231206">
                <a:tc>
                  <a:txBody>
                    <a:bodyPr/>
                    <a:lstStyle/>
                    <a:p>
                      <a:pPr algn="r" rtl="1" fontAlgn="b"/>
                      <a:r>
                        <a:rPr lang="fa-IR" sz="1600" b="0" i="0" u="none" strike="noStrike" dirty="0">
                          <a:solidFill>
                            <a:srgbClr val="000000"/>
                          </a:solidFill>
                          <a:latin typeface="Arial"/>
                        </a:rPr>
                        <a:t>نوع گزارش</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en-US" sz="1600" b="0" i="0" u="none" strike="noStrike" dirty="0">
                          <a:solidFill>
                            <a:srgbClr val="000000"/>
                          </a:solidFill>
                          <a:latin typeface="Arial"/>
                        </a:rPr>
                        <a:t>(All)</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40508">
                <a:tc>
                  <a:txBody>
                    <a:bodyPr/>
                    <a:lstStyle/>
                    <a:p>
                      <a:pPr algn="r" rtl="1" fontAlgn="b"/>
                      <a:r>
                        <a:rPr lang="fa-IR" sz="16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40508">
                <a:tc>
                  <a:txBody>
                    <a:bodyPr/>
                    <a:lstStyle/>
                    <a:p>
                      <a:pPr algn="l" rtl="0" fontAlgn="b"/>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31206">
                <a:tc>
                  <a:txBody>
                    <a:bodyPr/>
                    <a:lstStyle/>
                    <a:p>
                      <a:pPr algn="r" rtl="1" fontAlgn="b"/>
                      <a:r>
                        <a:rPr lang="fa-IR" sz="1600" b="0" i="0" u="none" strike="noStrike">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625</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31206">
                <a:tc>
                  <a:txBody>
                    <a:bodyPr/>
                    <a:lstStyle/>
                    <a:p>
                      <a:pPr algn="r" rtl="1" fontAlgn="b"/>
                      <a:r>
                        <a:rPr lang="fa-IR" sz="1600" b="0" i="0" u="none" strike="noStrike">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dirty="0">
                          <a:solidFill>
                            <a:srgbClr val="000000"/>
                          </a:solidFill>
                          <a:latin typeface="Arial"/>
                        </a:rPr>
                        <a:t>233</a:t>
                      </a:r>
                    </a:p>
                  </a:txBody>
                  <a:tcPr marL="9525" marR="9525" marT="9525" marB="0" anchor="b">
                    <a:lnL>
                      <a:noFill/>
                    </a:lnL>
                    <a:lnR>
                      <a:noFill/>
                    </a:lnR>
                    <a:lnT>
                      <a:noFill/>
                    </a:lnT>
                    <a:lnB>
                      <a:noFill/>
                    </a:lnB>
                  </a:tcPr>
                </a:tc>
              </a:tr>
              <a:tr h="231206">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dirty="0">
                          <a:solidFill>
                            <a:srgbClr val="000000"/>
                          </a:solidFill>
                          <a:latin typeface="Arial"/>
                        </a:rPr>
                        <a:t>30</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231206">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dirty="0">
                          <a:solidFill>
                            <a:srgbClr val="000000"/>
                          </a:solidFill>
                          <a:latin typeface="Arial"/>
                        </a:rPr>
                        <a:t>888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r h="231206">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r>
              <a:tr h="231206">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a:noFill/>
                    </a:lnT>
                    <a:lnB>
                      <a:noFill/>
                    </a:lnB>
                  </a:tcPr>
                </a:tc>
              </a:tr>
              <a:tr h="231206">
                <a:tc>
                  <a:txBody>
                    <a:bodyPr/>
                    <a:lstStyle/>
                    <a:p>
                      <a:pPr algn="r" rtl="1" fontAlgn="b"/>
                      <a:r>
                        <a:rPr lang="fa-IR" sz="1600" b="0" i="0" u="none" strike="noStrike">
                          <a:solidFill>
                            <a:srgbClr val="000000"/>
                          </a:solidFill>
                          <a:latin typeface="Arial"/>
                        </a:rPr>
                        <a:t>نوع گزارش</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1" fontAlgn="b"/>
                      <a:r>
                        <a:rPr lang="fa-IR" sz="1600" b="0" i="0" u="none" strike="noStrike" dirty="0">
                          <a:solidFill>
                            <a:srgbClr val="000000"/>
                          </a:solidFill>
                          <a:latin typeface="Arial"/>
                        </a:rPr>
                        <a:t>فوري</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40508">
                <a:tc>
                  <a:txBody>
                    <a:bodyPr/>
                    <a:lstStyle/>
                    <a:p>
                      <a:pPr algn="r" rtl="1" fontAlgn="b"/>
                      <a:r>
                        <a:rPr lang="fa-IR" sz="16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endParaRPr lang="fa-IR" sz="16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40508">
                <a:tc>
                  <a:txBody>
                    <a:bodyPr/>
                    <a:lstStyle/>
                    <a:p>
                      <a:pPr algn="l" rtl="0" fontAlgn="b"/>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31206">
                <a:tc>
                  <a:txBody>
                    <a:bodyPr/>
                    <a:lstStyle/>
                    <a:p>
                      <a:pPr algn="r" rtl="1" fontAlgn="b"/>
                      <a:r>
                        <a:rPr lang="fa-IR" sz="1600" b="0" i="0" u="none" strike="noStrike" dirty="0">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133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31206">
                <a:tc>
                  <a:txBody>
                    <a:bodyPr/>
                    <a:lstStyle/>
                    <a:p>
                      <a:pPr algn="r" rtl="1" fontAlgn="b"/>
                      <a:r>
                        <a:rPr lang="fa-IR" sz="1600" b="0" i="0" u="none" strike="noStrike">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dirty="0">
                          <a:solidFill>
                            <a:srgbClr val="000000"/>
                          </a:solidFill>
                          <a:latin typeface="Arial"/>
                        </a:rPr>
                        <a:t>4</a:t>
                      </a:r>
                    </a:p>
                  </a:txBody>
                  <a:tcPr marL="9525" marR="9525" marT="9525" marB="0" anchor="b">
                    <a:lnL>
                      <a:noFill/>
                    </a:lnL>
                    <a:lnR>
                      <a:noFill/>
                    </a:lnR>
                    <a:lnT>
                      <a:noFill/>
                    </a:lnT>
                    <a:lnB>
                      <a:noFill/>
                    </a:lnB>
                  </a:tcPr>
                </a:tc>
              </a:tr>
              <a:tr h="231206">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dirty="0">
                          <a:solidFill>
                            <a:srgbClr val="000000"/>
                          </a:solidFill>
                          <a:latin typeface="Arial"/>
                        </a:rPr>
                        <a:t>12</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231206">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dirty="0">
                          <a:solidFill>
                            <a:srgbClr val="000000"/>
                          </a:solidFill>
                          <a:latin typeface="Arial"/>
                        </a:rPr>
                        <a:t>149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BB8E5D2-1EF5-472D-BFA8-50468826ABF3}" type="slidenum">
              <a:rPr lang="ar-SA" smtClean="0"/>
              <a:pPr/>
              <a:t>41</a:t>
            </a:fld>
            <a:endParaRPr lang="en-US" smtClean="0"/>
          </a:p>
        </p:txBody>
      </p:sp>
      <p:sp>
        <p:nvSpPr>
          <p:cNvPr id="46083"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5" name="Table 4"/>
          <p:cNvGraphicFramePr>
            <a:graphicFrameLocks noGrp="1"/>
          </p:cNvGraphicFramePr>
          <p:nvPr/>
        </p:nvGraphicFramePr>
        <p:xfrm>
          <a:off x="3995446" y="333375"/>
          <a:ext cx="4018254" cy="6048677"/>
        </p:xfrm>
        <a:graphic>
          <a:graphicData uri="http://schemas.openxmlformats.org/drawingml/2006/table">
            <a:tbl>
              <a:tblPr rtl="1"/>
              <a:tblGrid>
                <a:gridCol w="2266425"/>
                <a:gridCol w="1751829"/>
              </a:tblGrid>
              <a:tr h="187340">
                <a:tc>
                  <a:txBody>
                    <a:bodyPr/>
                    <a:lstStyle/>
                    <a:p>
                      <a:pPr algn="r" rtl="1" fontAlgn="b"/>
                      <a:r>
                        <a:rPr lang="fa-IR" sz="1100" b="0" i="0" u="none" strike="noStrike" dirty="0">
                          <a:solidFill>
                            <a:srgbClr val="000000"/>
                          </a:solidFill>
                          <a:latin typeface="Arial"/>
                        </a:rPr>
                        <a:t>نوع گزارش</a:t>
                      </a: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1" fontAlgn="b"/>
                      <a:r>
                        <a:rPr lang="fa-IR" sz="1100" b="0" i="0" u="none" strike="noStrike" dirty="0">
                          <a:solidFill>
                            <a:srgbClr val="000000"/>
                          </a:solidFill>
                          <a:latin typeface="Arial"/>
                        </a:rPr>
                        <a:t>فوري</a:t>
                      </a: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67412">
                <a:tc>
                  <a:txBody>
                    <a:bodyPr/>
                    <a:lstStyle/>
                    <a:p>
                      <a:pPr algn="r" rtl="1" fontAlgn="b"/>
                      <a:r>
                        <a:rPr lang="fa-IR" sz="900" b="1" i="0" u="none" strike="noStrike">
                          <a:solidFill>
                            <a:srgbClr val="000000"/>
                          </a:solidFill>
                          <a:latin typeface="Arial"/>
                        </a:rPr>
                        <a:t> موارد ثبت شده درپورت تا 6 تيرماه 89</a:t>
                      </a: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endParaRPr lang="fa-IR" sz="900" b="0" i="0" u="none" strike="noStrike" dirty="0">
                        <a:solidFill>
                          <a:srgbClr val="000000"/>
                        </a:solidFill>
                        <a:latin typeface="Arial"/>
                      </a:endParaRP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tcPr>
                </a:tc>
              </a:tr>
              <a:tr h="167412">
                <a:tc>
                  <a:txBody>
                    <a:bodyPr/>
                    <a:lstStyle/>
                    <a:p>
                      <a:pPr algn="l" rtl="0" fontAlgn="b"/>
                      <a:r>
                        <a:rPr lang="en-US" sz="900" b="1" i="0" u="none" strike="noStrike">
                          <a:solidFill>
                            <a:srgbClr val="000000"/>
                          </a:solidFill>
                          <a:latin typeface="Arial"/>
                        </a:rPr>
                        <a:t>Row Labels</a:t>
                      </a: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900" b="1" i="0" u="none" strike="noStrike" dirty="0" smtClean="0">
                          <a:solidFill>
                            <a:srgbClr val="000000"/>
                          </a:solidFill>
                          <a:latin typeface="Arial"/>
                        </a:rPr>
                        <a:t>تعداد</a:t>
                      </a:r>
                      <a:endParaRPr lang="fa-IR" sz="900" b="1" i="0" u="none" strike="noStrike" dirty="0">
                        <a:solidFill>
                          <a:srgbClr val="000000"/>
                        </a:solidFill>
                        <a:latin typeface="Arial"/>
                      </a:endParaRP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54119">
                <a:tc>
                  <a:txBody>
                    <a:bodyPr/>
                    <a:lstStyle/>
                    <a:p>
                      <a:pPr algn="r" rtl="1" fontAlgn="b"/>
                      <a:r>
                        <a:rPr lang="fa-IR" sz="900" b="0" i="0" u="none" strike="noStrike">
                          <a:solidFill>
                            <a:srgbClr val="000000"/>
                          </a:solidFill>
                          <a:latin typeface="Arial"/>
                        </a:rPr>
                        <a:t>آبسه درمحل تزريق</a:t>
                      </a: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900" b="0" i="0" u="none" strike="noStrike" dirty="0">
                          <a:solidFill>
                            <a:srgbClr val="000000"/>
                          </a:solidFill>
                          <a:latin typeface="Arial"/>
                        </a:rPr>
                        <a:t>69</a:t>
                      </a: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tcPr>
                </a:tc>
              </a:tr>
              <a:tr h="154119">
                <a:tc>
                  <a:txBody>
                    <a:bodyPr/>
                    <a:lstStyle/>
                    <a:p>
                      <a:pPr algn="r" rtl="1" fontAlgn="b"/>
                      <a:r>
                        <a:rPr lang="fa-IR" sz="900" b="0" i="0" u="none" strike="noStrike">
                          <a:solidFill>
                            <a:srgbClr val="000000"/>
                          </a:solidFill>
                          <a:latin typeface="Arial"/>
                        </a:rPr>
                        <a:t>آبسه درمحل تزريق;#تب بالا</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4</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آبسه درمحل تزريق;#تب بالا;#بی قراری</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303613">
                <a:tc>
                  <a:txBody>
                    <a:bodyPr/>
                    <a:lstStyle/>
                    <a:p>
                      <a:pPr algn="r" rtl="1" fontAlgn="b"/>
                      <a:r>
                        <a:rPr lang="fa-IR" sz="900" b="0" i="0" u="none" strike="noStrike">
                          <a:solidFill>
                            <a:srgbClr val="000000"/>
                          </a:solidFill>
                          <a:latin typeface="Arial"/>
                        </a:rPr>
                        <a:t>آبسه درمحل تزريق;#تب بالا;#جيغ زدن مداوم با بيقراري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303613">
                <a:tc>
                  <a:txBody>
                    <a:bodyPr/>
                    <a:lstStyle/>
                    <a:p>
                      <a:pPr algn="r" rtl="1" fontAlgn="b"/>
                      <a:r>
                        <a:rPr lang="fa-IR" sz="900" b="0" i="0" u="none" strike="noStrike">
                          <a:solidFill>
                            <a:srgbClr val="000000"/>
                          </a:solidFill>
                          <a:latin typeface="Arial"/>
                        </a:rPr>
                        <a:t>آبسه درمحل تزريق;#تورم وسفتی محل تزریق وترشح آبکی بدون تب ودرد</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آبسه درمحل تزريق;#جيغ زدن مداوم با بيقراري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2</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آبسه درمحل تزريق;#عارضه موضعي شديد</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5</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آبسه درمحل تزريق;#قرمزي و تورم محل تزريق</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آبسه درمحل تزريق;#لنفادنيت</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استفراغ مكرر;#بیحالی - رنگ پریدگی</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بیقراری</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تب بالا</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7</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تب بالا;#جيغ زدن مداوم با بيقراري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تب بالا;#حساسيت /بثورات پوستي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تب بالا;#سردرد- سرگيجه</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تب بالا;#لرزوتهوع</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تشنج</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3</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تشنج;#استفراغ مكرر</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تشنج;#تب بالا</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13</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تشنج;#تب بالا;#استفراغ مكرر</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تشنج;#تب بالا;#اسهال شديد آبكي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تشنج;#تب بالا;#كاهش سطح هشياري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تشنج;#كاهش سطح هشياري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2</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عارضه موضعي شديد</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5</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عارضه موضعي شديد;#تب بالا</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303613">
                <a:tc>
                  <a:txBody>
                    <a:bodyPr/>
                    <a:lstStyle/>
                    <a:p>
                      <a:pPr algn="r" rtl="1" fontAlgn="b"/>
                      <a:r>
                        <a:rPr lang="fa-IR" sz="900" b="0" i="0" u="none" strike="noStrike">
                          <a:solidFill>
                            <a:srgbClr val="000000"/>
                          </a:solidFill>
                          <a:latin typeface="Arial"/>
                        </a:rPr>
                        <a:t>عارضه موضعي شديد;#تب بالا;#حساسيت /بثورات پوستي</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عارضه موضعي شديد;#تب بالا;#سلولیت</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فوت</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لنفادنيت</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18</a:t>
                      </a:r>
                    </a:p>
                  </a:txBody>
                  <a:tcPr marL="4243" marR="4243" marT="4243" marB="0" anchor="b">
                    <a:lnL>
                      <a:noFill/>
                    </a:lnL>
                    <a:lnR>
                      <a:noFill/>
                    </a:lnR>
                    <a:lnT>
                      <a:noFill/>
                    </a:lnT>
                    <a:lnB>
                      <a:noFill/>
                    </a:lnB>
                  </a:tcPr>
                </a:tc>
              </a:tr>
              <a:tr h="154119">
                <a:tc>
                  <a:txBody>
                    <a:bodyPr/>
                    <a:lstStyle/>
                    <a:p>
                      <a:pPr algn="r" rtl="1" fontAlgn="b"/>
                      <a:r>
                        <a:rPr lang="fa-IR" sz="900" b="0" i="0" u="none" strike="noStrike">
                          <a:solidFill>
                            <a:srgbClr val="000000"/>
                          </a:solidFill>
                          <a:latin typeface="Arial"/>
                        </a:rPr>
                        <a:t>لنفادنيت;#تب بالا</a:t>
                      </a:r>
                    </a:p>
                  </a:txBody>
                  <a:tcPr marL="4243" marR="4243" marT="4243" marB="0" anchor="b">
                    <a:lnL>
                      <a:noFill/>
                    </a:lnL>
                    <a:lnR>
                      <a:noFill/>
                    </a:lnR>
                    <a:lnT>
                      <a:noFill/>
                    </a:lnT>
                    <a:lnB>
                      <a:noFill/>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a:noFill/>
                    </a:lnB>
                  </a:tcPr>
                </a:tc>
              </a:tr>
              <a:tr h="167412">
                <a:tc>
                  <a:txBody>
                    <a:bodyPr/>
                    <a:lstStyle/>
                    <a:p>
                      <a:pPr algn="r" rtl="1" fontAlgn="b"/>
                      <a:r>
                        <a:rPr lang="fa-IR" sz="900" b="0" i="0" u="none" strike="noStrike">
                          <a:solidFill>
                            <a:srgbClr val="000000"/>
                          </a:solidFill>
                          <a:latin typeface="Arial"/>
                        </a:rPr>
                        <a:t>لنفادنيت;#حساسيت /بثورات پوستي</a:t>
                      </a: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900" b="0" i="0" u="none" strike="noStrike" dirty="0">
                          <a:solidFill>
                            <a:srgbClr val="000000"/>
                          </a:solidFill>
                          <a:latin typeface="Arial"/>
                        </a:rPr>
                        <a:t>1</a:t>
                      </a:r>
                    </a:p>
                  </a:txBody>
                  <a:tcPr marL="4243" marR="4243" marT="4243" marB="0" anchor="b">
                    <a:lnL>
                      <a:noFill/>
                    </a:lnL>
                    <a:lnR>
                      <a:noFill/>
                    </a:lnR>
                    <a:lnT>
                      <a:noFill/>
                    </a:lnT>
                    <a:lnB w="6350" cap="flat" cmpd="sng" algn="ctr">
                      <a:solidFill>
                        <a:srgbClr val="95B3D7"/>
                      </a:solidFill>
                      <a:prstDash val="solid"/>
                      <a:round/>
                      <a:headEnd type="none" w="med" len="med"/>
                      <a:tailEnd type="none" w="med" len="med"/>
                    </a:lnB>
                  </a:tcPr>
                </a:tc>
              </a:tr>
              <a:tr h="154119">
                <a:tc>
                  <a:txBody>
                    <a:bodyPr/>
                    <a:lstStyle/>
                    <a:p>
                      <a:pPr algn="r" rtl="0" fontAlgn="b"/>
                      <a:r>
                        <a:rPr lang="en-US" sz="900" b="1" i="0" u="none" strike="noStrike">
                          <a:solidFill>
                            <a:srgbClr val="000000"/>
                          </a:solidFill>
                          <a:latin typeface="Arial"/>
                        </a:rPr>
                        <a:t>Grand Total</a:t>
                      </a: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900" b="1" i="0" u="none" strike="noStrike" dirty="0">
                          <a:solidFill>
                            <a:srgbClr val="000000"/>
                          </a:solidFill>
                          <a:latin typeface="Arial"/>
                        </a:rPr>
                        <a:t>149</a:t>
                      </a:r>
                    </a:p>
                  </a:txBody>
                  <a:tcPr marL="4243" marR="4243" marT="4243"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graphicFrame>
        <p:nvGraphicFramePr>
          <p:cNvPr id="7" name="Table 6"/>
          <p:cNvGraphicFramePr>
            <a:graphicFrameLocks noGrp="1"/>
          </p:cNvGraphicFramePr>
          <p:nvPr/>
        </p:nvGraphicFramePr>
        <p:xfrm>
          <a:off x="538907" y="404813"/>
          <a:ext cx="3312368" cy="6170703"/>
        </p:xfrm>
        <a:graphic>
          <a:graphicData uri="http://schemas.openxmlformats.org/drawingml/2006/table">
            <a:tbl>
              <a:tblPr rtl="1"/>
              <a:tblGrid>
                <a:gridCol w="2267527"/>
                <a:gridCol w="1044841"/>
              </a:tblGrid>
              <a:tr h="162367">
                <a:tc>
                  <a:txBody>
                    <a:bodyPr/>
                    <a:lstStyle/>
                    <a:p>
                      <a:pPr algn="r" rtl="1" fontAlgn="b"/>
                      <a:r>
                        <a:rPr lang="fa-IR" sz="1100" b="0" i="0" u="none" strike="noStrike" dirty="0">
                          <a:solidFill>
                            <a:srgbClr val="000000"/>
                          </a:solidFill>
                          <a:latin typeface="Arial"/>
                        </a:rPr>
                        <a:t>نوع گزارش</a:t>
                      </a:r>
                    </a:p>
                  </a:txBody>
                  <a:tcPr marL="7173" marR="7173" marT="7173"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BE5F1"/>
                    </a:solidFill>
                  </a:tcPr>
                </a:tc>
                <a:tc>
                  <a:txBody>
                    <a:bodyPr/>
                    <a:lstStyle/>
                    <a:p>
                      <a:pPr algn="r" rtl="1" fontAlgn="b"/>
                      <a:r>
                        <a:rPr lang="fa-IR" sz="1100" b="0" i="0" u="none" strike="noStrike" dirty="0">
                          <a:solidFill>
                            <a:srgbClr val="000000"/>
                          </a:solidFill>
                          <a:latin typeface="Arial"/>
                        </a:rPr>
                        <a:t>فوري</a:t>
                      </a:r>
                    </a:p>
                  </a:txBody>
                  <a:tcPr marL="7173" marR="7173" marT="7173"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DBE5F1"/>
                    </a:solidFill>
                  </a:tcPr>
                </a:tc>
              </a:tr>
              <a:tr h="162367">
                <a:tc>
                  <a:txBody>
                    <a:bodyPr/>
                    <a:lstStyle/>
                    <a:p>
                      <a:pPr algn="r" rtl="1" fontAlgn="b"/>
                      <a:r>
                        <a:rPr lang="fa-IR" sz="1100" b="0" i="0" u="none" strike="noStrike" dirty="0">
                          <a:solidFill>
                            <a:srgbClr val="000000"/>
                          </a:solidFill>
                          <a:latin typeface="Arial"/>
                        </a:rPr>
                        <a:t>بستری</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r" rtl="0" fontAlgn="b"/>
                      <a:r>
                        <a:rPr lang="fa-IR" sz="1100" b="0" i="0" u="none" strike="noStrike" dirty="0" smtClean="0">
                          <a:solidFill>
                            <a:srgbClr val="000000"/>
                          </a:solidFill>
                          <a:latin typeface="Arial"/>
                        </a:rPr>
                        <a:t>بلي</a:t>
                      </a:r>
                      <a:endParaRPr lang="en-US" sz="1100" b="0" i="0" u="none" strike="noStrike" dirty="0">
                        <a:solidFill>
                          <a:srgbClr val="000000"/>
                        </a:solidFill>
                        <a:latin typeface="Arial"/>
                      </a:endParaRP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r>
              <a:tr h="318072">
                <a:tc>
                  <a:txBody>
                    <a:bodyPr/>
                    <a:lstStyle/>
                    <a:p>
                      <a:pPr algn="r" rtl="1" fontAlgn="b"/>
                      <a:r>
                        <a:rPr lang="fa-IR" sz="1100" b="1" i="0" u="none" strike="noStrike">
                          <a:solidFill>
                            <a:srgbClr val="000000"/>
                          </a:solidFill>
                          <a:latin typeface="Arial"/>
                        </a:rPr>
                        <a:t> موارد ثبت شده درپورت تا 6 تيرماه 89</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rtl="0" fontAlgn="b"/>
                      <a:endParaRPr lang="fa-IR" sz="1100" b="0" i="0" u="none" strike="noStrike" dirty="0">
                        <a:solidFill>
                          <a:srgbClr val="000000"/>
                        </a:solidFill>
                        <a:latin typeface="Arial"/>
                      </a:endParaRP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r h="318072">
                <a:tc>
                  <a:txBody>
                    <a:bodyPr/>
                    <a:lstStyle/>
                    <a:p>
                      <a:pPr algn="l" rtl="0" fontAlgn="b"/>
                      <a:r>
                        <a:rPr lang="en-US" sz="1100" b="1" i="0" u="none" strike="noStrike" dirty="0">
                          <a:solidFill>
                            <a:srgbClr val="000000"/>
                          </a:solidFill>
                          <a:latin typeface="Arial"/>
                        </a:rPr>
                        <a:t>Row Labels</a:t>
                      </a:r>
                    </a:p>
                  </a:txBody>
                  <a:tcPr marL="7173" marR="7173" marT="7173" marB="0" anchor="b">
                    <a:lnL>
                      <a:noFill/>
                    </a:lnL>
                    <a:lnR w="12700" cap="flat" cmpd="sng" algn="ctr">
                      <a:solidFill>
                        <a:schemeClr val="tx1"/>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l" rtl="0" fontAlgn="b"/>
                      <a:r>
                        <a:rPr lang="en-US" sz="1100" b="1" i="0" u="none" strike="noStrike">
                          <a:solidFill>
                            <a:srgbClr val="000000"/>
                          </a:solidFill>
                          <a:latin typeface="Arial"/>
                        </a:rPr>
                        <a:t>Count of </a:t>
                      </a:r>
                      <a:r>
                        <a:rPr lang="fa-IR" sz="1100" b="1" i="0" u="none" strike="noStrike">
                          <a:solidFill>
                            <a:srgbClr val="000000"/>
                          </a:solidFill>
                          <a:latin typeface="Arial"/>
                        </a:rPr>
                        <a:t>نام خانوادگی ونام</a:t>
                      </a:r>
                    </a:p>
                  </a:txBody>
                  <a:tcPr marL="7173" marR="7173" marT="7173" marB="0" anchor="b">
                    <a:lnL w="12700" cap="flat" cmpd="sng" algn="ctr">
                      <a:solidFill>
                        <a:schemeClr val="tx1"/>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DBE5F1"/>
                    </a:solidFill>
                  </a:tcPr>
                </a:tc>
              </a:tr>
              <a:tr h="162367">
                <a:tc>
                  <a:txBody>
                    <a:bodyPr/>
                    <a:lstStyle/>
                    <a:p>
                      <a:pPr algn="ctr" rtl="1" fontAlgn="b"/>
                      <a:r>
                        <a:rPr lang="fa-IR" sz="1100" b="0" i="0" u="none" strike="noStrike" dirty="0">
                          <a:solidFill>
                            <a:srgbClr val="000000"/>
                          </a:solidFill>
                          <a:latin typeface="Arial"/>
                        </a:rPr>
                        <a:t>آبسه درمحل تزريق</a:t>
                      </a:r>
                    </a:p>
                  </a:txBody>
                  <a:tcPr marL="7173" marR="7173" marT="7173" marB="0" anchor="b">
                    <a:lnL>
                      <a:noFill/>
                    </a:lnL>
                    <a:lnR w="12700" cap="flat" cmpd="sng" algn="ctr">
                      <a:solidFill>
                        <a:schemeClr val="tx1"/>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4</a:t>
                      </a:r>
                    </a:p>
                  </a:txBody>
                  <a:tcPr marL="7173" marR="7173" marT="7173" marB="0" anchor="b">
                    <a:lnL w="12700" cap="flat" cmpd="sng" algn="ctr">
                      <a:solidFill>
                        <a:schemeClr val="tx1"/>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072">
                <a:tc>
                  <a:txBody>
                    <a:bodyPr/>
                    <a:lstStyle/>
                    <a:p>
                      <a:pPr algn="ctr" rtl="1" fontAlgn="b"/>
                      <a:r>
                        <a:rPr lang="fa-IR" sz="1100" b="0" i="0" u="none" strike="noStrike" dirty="0">
                          <a:solidFill>
                            <a:srgbClr val="000000"/>
                          </a:solidFill>
                          <a:latin typeface="Arial"/>
                        </a:rPr>
                        <a:t>آبسه درمحل تزريق;#جيغ زدن مداوم با بيقراري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072">
                <a:tc>
                  <a:txBody>
                    <a:bodyPr/>
                    <a:lstStyle/>
                    <a:p>
                      <a:pPr algn="ctr" rtl="1" fontAlgn="b"/>
                      <a:r>
                        <a:rPr lang="fa-IR" sz="1100" b="0" i="0" u="none" strike="noStrike" dirty="0">
                          <a:solidFill>
                            <a:srgbClr val="000000"/>
                          </a:solidFill>
                          <a:latin typeface="Arial"/>
                        </a:rPr>
                        <a:t>آبسه درمحل تزريق;#عارضه موضعي شديد</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استفراغ مكرر;#بیحالی - رنگ پریدگی</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بیقراری</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تب بالا</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5</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تب بالا;#جيغ زدن مداوم با بيقراري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تب بالا;#حساسيت /بثورات پوستي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تب بالا;#سردرد- سرگيجه</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تب بالا;#لرزوتهوع</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تشنج</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3</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تشنج;#استفراغ مكرر</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تشنج;#تب بالا</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9</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تشنج;#تب بالا;#استفراغ مكرر</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تشنج;#تب بالا;#اسهال شديد آبكي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072">
                <a:tc>
                  <a:txBody>
                    <a:bodyPr/>
                    <a:lstStyle/>
                    <a:p>
                      <a:pPr algn="ctr" rtl="1" fontAlgn="b"/>
                      <a:r>
                        <a:rPr lang="fa-IR" sz="1100" b="0" i="0" u="none" strike="noStrike" dirty="0">
                          <a:solidFill>
                            <a:srgbClr val="000000"/>
                          </a:solidFill>
                          <a:latin typeface="Arial"/>
                        </a:rPr>
                        <a:t>تشنج;#تب بالا;#كاهش سطح هشياري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65">
                <a:tc>
                  <a:txBody>
                    <a:bodyPr/>
                    <a:lstStyle/>
                    <a:p>
                      <a:pPr algn="ctr" rtl="1" fontAlgn="b"/>
                      <a:r>
                        <a:rPr lang="fa-IR" sz="1100" b="0" i="0" u="none" strike="noStrike" dirty="0">
                          <a:solidFill>
                            <a:srgbClr val="000000"/>
                          </a:solidFill>
                          <a:latin typeface="Arial"/>
                        </a:rPr>
                        <a:t>تشنج;#كاهش سطح هشياري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عارضه موضعي شديد</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2</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عارضه موضعي شديد;#تب بالا</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072">
                <a:tc>
                  <a:txBody>
                    <a:bodyPr/>
                    <a:lstStyle/>
                    <a:p>
                      <a:pPr algn="ctr" rtl="1" fontAlgn="b"/>
                      <a:r>
                        <a:rPr lang="fa-IR" sz="1100" b="0" i="0" u="none" strike="noStrike" dirty="0">
                          <a:solidFill>
                            <a:srgbClr val="000000"/>
                          </a:solidFill>
                          <a:latin typeface="Arial"/>
                        </a:rPr>
                        <a:t>عارضه موضعي شديد;#تب بالا;#حساسيت /بثورات پوستي</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072">
                <a:tc>
                  <a:txBody>
                    <a:bodyPr/>
                    <a:lstStyle/>
                    <a:p>
                      <a:pPr algn="ctr" rtl="1" fontAlgn="b"/>
                      <a:r>
                        <a:rPr lang="fa-IR" sz="1100" b="0" i="0" u="none" strike="noStrike" dirty="0">
                          <a:solidFill>
                            <a:srgbClr val="000000"/>
                          </a:solidFill>
                          <a:latin typeface="Arial"/>
                        </a:rPr>
                        <a:t>عارضه موضعي شديد;#تب بالا;#سلولیت</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ctr" rtl="1" fontAlgn="b"/>
                      <a:r>
                        <a:rPr lang="fa-IR" sz="1100" b="0" i="0" u="none" strike="noStrike" dirty="0">
                          <a:solidFill>
                            <a:srgbClr val="000000"/>
                          </a:solidFill>
                          <a:latin typeface="Arial"/>
                        </a:rPr>
                        <a:t>لنفادنيت</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1</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67">
                <a:tc>
                  <a:txBody>
                    <a:bodyPr/>
                    <a:lstStyle/>
                    <a:p>
                      <a:pPr algn="r" rtl="0" fontAlgn="b"/>
                      <a:r>
                        <a:rPr lang="en-US" sz="1100" b="1" i="0" u="none" strike="noStrike" dirty="0">
                          <a:solidFill>
                            <a:srgbClr val="000000"/>
                          </a:solidFill>
                          <a:latin typeface="Arial"/>
                        </a:rPr>
                        <a:t>Grand Total</a:t>
                      </a:r>
                    </a:p>
                  </a:txBody>
                  <a:tcPr marL="7173" marR="7173" marT="717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DBE5F1"/>
                    </a:solidFill>
                  </a:tcPr>
                </a:tc>
                <a:tc>
                  <a:txBody>
                    <a:bodyPr/>
                    <a:lstStyle/>
                    <a:p>
                      <a:pPr algn="ctr" rtl="0" fontAlgn="b"/>
                      <a:r>
                        <a:rPr lang="fa-IR" sz="2000" b="0" i="0" u="none" strike="noStrike" dirty="0">
                          <a:solidFill>
                            <a:srgbClr val="C00000"/>
                          </a:solidFill>
                          <a:latin typeface="Arial"/>
                        </a:rPr>
                        <a:t>40</a:t>
                      </a:r>
                    </a:p>
                  </a:txBody>
                  <a:tcPr marL="7173" marR="7173" marT="717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DBE5F1"/>
                    </a:solidFill>
                  </a:tcPr>
                </a:tc>
              </a:tr>
            </a:tbl>
          </a:graphicData>
        </a:graphic>
      </p:graphicFrame>
      <p:cxnSp>
        <p:nvCxnSpPr>
          <p:cNvPr id="9" name="Straight Connector 8"/>
          <p:cNvCxnSpPr/>
          <p:nvPr/>
        </p:nvCxnSpPr>
        <p:spPr>
          <a:xfrm rot="10800000">
            <a:off x="4572000" y="2636838"/>
            <a:ext cx="352901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847975" y="4513263"/>
            <a:ext cx="344805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241" name="TextBox 12"/>
          <p:cNvSpPr txBox="1">
            <a:spLocks noChangeArrowheads="1"/>
          </p:cNvSpPr>
          <p:nvPr/>
        </p:nvSpPr>
        <p:spPr bwMode="auto">
          <a:xfrm>
            <a:off x="3924300" y="3933825"/>
            <a:ext cx="647700" cy="460375"/>
          </a:xfrm>
          <a:prstGeom prst="rect">
            <a:avLst/>
          </a:prstGeom>
          <a:noFill/>
          <a:ln w="9525">
            <a:noFill/>
            <a:miter lim="800000"/>
            <a:headEnd/>
            <a:tailEnd/>
          </a:ln>
        </p:spPr>
        <p:txBody>
          <a:bodyPr>
            <a:spAutoFit/>
          </a:bodyPr>
          <a:lstStyle/>
          <a:p>
            <a:r>
              <a:rPr lang="fa-IR" sz="2400" b="1">
                <a:solidFill>
                  <a:srgbClr val="C00000"/>
                </a:solidFill>
              </a:rPr>
              <a:t>64</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C48BC57-A653-45AD-808A-215A01D84CDD}" type="slidenum">
              <a:rPr lang="ar-SA" smtClean="0"/>
              <a:pPr/>
              <a:t>42</a:t>
            </a:fld>
            <a:endParaRPr lang="en-US" smtClean="0"/>
          </a:p>
        </p:txBody>
      </p:sp>
      <p:sp>
        <p:nvSpPr>
          <p:cNvPr id="47107"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11" name="Table 10"/>
          <p:cNvGraphicFramePr>
            <a:graphicFrameLocks noGrp="1"/>
          </p:cNvGraphicFramePr>
          <p:nvPr/>
        </p:nvGraphicFramePr>
        <p:xfrm>
          <a:off x="5220693" y="333375"/>
          <a:ext cx="2880320" cy="4824636"/>
        </p:xfrm>
        <a:graphic>
          <a:graphicData uri="http://schemas.openxmlformats.org/drawingml/2006/table">
            <a:tbl>
              <a:tblPr rtl="1"/>
              <a:tblGrid>
                <a:gridCol w="1624594"/>
                <a:gridCol w="1255726"/>
              </a:tblGrid>
              <a:tr h="489157">
                <a:tc>
                  <a:txBody>
                    <a:bodyPr/>
                    <a:lstStyle/>
                    <a:p>
                      <a:pPr algn="r" rtl="1" fontAlgn="b"/>
                      <a:r>
                        <a:rPr lang="fa-IR" sz="1400" b="0" i="0" u="none" strike="noStrike" dirty="0">
                          <a:solidFill>
                            <a:srgbClr val="000000"/>
                          </a:solidFill>
                          <a:latin typeface="Arial"/>
                        </a:rPr>
                        <a:t>نوع گزارش</a:t>
                      </a:r>
                    </a:p>
                  </a:txBody>
                  <a:tcPr marL="9525" marR="9525" marT="9525" marB="0" anchor="b">
                    <a:lnL>
                      <a:noFill/>
                    </a:lnL>
                    <a:lnR>
                      <a:noFill/>
                    </a:lnR>
                    <a:lnT>
                      <a:noFill/>
                    </a:lnT>
                    <a:lnB>
                      <a:noFill/>
                    </a:lnB>
                    <a:solidFill>
                      <a:srgbClr val="DBE5F1"/>
                    </a:solidFill>
                  </a:tcPr>
                </a:tc>
                <a:tc>
                  <a:txBody>
                    <a:bodyPr/>
                    <a:lstStyle/>
                    <a:p>
                      <a:pPr algn="r" rtl="1" fontAlgn="b"/>
                      <a:r>
                        <a:rPr lang="fa-IR" sz="1400" b="0" i="0" u="none" strike="noStrike">
                          <a:solidFill>
                            <a:srgbClr val="000000"/>
                          </a:solidFill>
                          <a:latin typeface="Arial"/>
                        </a:rPr>
                        <a:t>غيرفوري</a:t>
                      </a:r>
                    </a:p>
                  </a:txBody>
                  <a:tcPr marL="9525" marR="9525" marT="9525" marB="0" anchor="b">
                    <a:lnL>
                      <a:noFill/>
                    </a:lnL>
                    <a:lnR>
                      <a:noFill/>
                    </a:lnR>
                    <a:lnT>
                      <a:noFill/>
                    </a:lnT>
                    <a:lnB>
                      <a:noFill/>
                    </a:lnB>
                    <a:solidFill>
                      <a:srgbClr val="DBE5F1"/>
                    </a:solidFill>
                  </a:tcPr>
                </a:tc>
              </a:tr>
              <a:tr h="514903">
                <a:tc>
                  <a:txBody>
                    <a:bodyPr/>
                    <a:lstStyle/>
                    <a:p>
                      <a:pPr algn="r" rtl="1" fontAlgn="b"/>
                      <a:r>
                        <a:rPr lang="fa-IR" sz="1400" b="0" i="0" u="none" strike="noStrike" dirty="0">
                          <a:solidFill>
                            <a:srgbClr val="000000"/>
                          </a:solidFill>
                          <a:latin typeface="Arial"/>
                        </a:rPr>
                        <a:t>بستری</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r" rtl="0" fontAlgn="b"/>
                      <a:r>
                        <a:rPr lang="fa-IR" sz="1400" b="0" i="0" u="none" strike="noStrike" dirty="0" smtClean="0">
                          <a:solidFill>
                            <a:srgbClr val="000000"/>
                          </a:solidFill>
                          <a:latin typeface="Arial"/>
                        </a:rPr>
                        <a:t>بلي</a:t>
                      </a:r>
                      <a:endParaRPr lang="en-US" sz="1400" b="0"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931974">
                <a:tc>
                  <a:txBody>
                    <a:bodyPr/>
                    <a:lstStyle/>
                    <a:p>
                      <a:pPr algn="r" rtl="1" fontAlgn="b"/>
                      <a:r>
                        <a:rPr lang="fa-IR" sz="14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rtl="0" fontAlgn="b"/>
                      <a:endParaRPr lang="fa-IR" sz="14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931974">
                <a:tc>
                  <a:txBody>
                    <a:bodyPr/>
                    <a:lstStyle/>
                    <a:p>
                      <a:pPr algn="l" rtl="0" fontAlgn="b"/>
                      <a:r>
                        <a:rPr lang="en-US" sz="1400" b="1" i="0" u="none" strike="noStrike">
                          <a:solidFill>
                            <a:srgbClr val="000000"/>
                          </a:solidFill>
                          <a:latin typeface="Arial"/>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400" b="1" i="0" u="none" strike="noStrike" dirty="0" smtClean="0">
                          <a:solidFill>
                            <a:srgbClr val="000000"/>
                          </a:solidFill>
                          <a:latin typeface="Arial"/>
                        </a:rPr>
                        <a:t>تعداد</a:t>
                      </a:r>
                      <a:endParaRPr lang="fa-IR" sz="14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89157">
                <a:tc>
                  <a:txBody>
                    <a:bodyPr/>
                    <a:lstStyle/>
                    <a:p>
                      <a:pPr algn="r" rtl="1" fontAlgn="b"/>
                      <a:r>
                        <a:rPr lang="fa-IR" sz="1400" b="0" i="0" u="none" strike="noStrike">
                          <a:solidFill>
                            <a:srgbClr val="000000"/>
                          </a:solidFill>
                          <a:latin typeface="Arial"/>
                        </a:rPr>
                        <a:t>آنا فیلاکسی</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400" b="0" i="0" u="none" strike="noStrike" dirty="0">
                          <a:solidFill>
                            <a:srgbClr val="000000"/>
                          </a:solidFill>
                          <a:latin typeface="Arial"/>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89157">
                <a:tc>
                  <a:txBody>
                    <a:bodyPr/>
                    <a:lstStyle/>
                    <a:p>
                      <a:pPr algn="r" rtl="1" fontAlgn="b"/>
                      <a:r>
                        <a:rPr lang="fa-IR" sz="1400" b="0" i="0" u="none" strike="noStrike">
                          <a:solidFill>
                            <a:srgbClr val="000000"/>
                          </a:solidFill>
                          <a:latin typeface="Arial"/>
                        </a:rPr>
                        <a:t>تشنج;#تب بالا</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489157">
                <a:tc>
                  <a:txBody>
                    <a:bodyPr/>
                    <a:lstStyle/>
                    <a:p>
                      <a:pPr algn="r" rtl="1" fontAlgn="b"/>
                      <a:r>
                        <a:rPr lang="fa-IR" sz="1400" b="0" i="0" u="none" strike="noStrike">
                          <a:solidFill>
                            <a:srgbClr val="000000"/>
                          </a:solidFill>
                          <a:latin typeface="Arial"/>
                        </a:rPr>
                        <a:t>لنفادنيت</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489157">
                <a:tc>
                  <a:txBody>
                    <a:bodyPr/>
                    <a:lstStyle/>
                    <a:p>
                      <a:pPr algn="r" rtl="0" fontAlgn="b"/>
                      <a:r>
                        <a:rPr lang="en-US" sz="14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400" b="1" i="0" u="none" strike="noStrike" dirty="0">
                          <a:solidFill>
                            <a:srgbClr val="000000"/>
                          </a:solidFill>
                          <a:latin typeface="Arial"/>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graphicFrame>
        <p:nvGraphicFramePr>
          <p:cNvPr id="12" name="Table 11"/>
          <p:cNvGraphicFramePr>
            <a:graphicFrameLocks noGrp="1"/>
          </p:cNvGraphicFramePr>
          <p:nvPr/>
        </p:nvGraphicFramePr>
        <p:xfrm>
          <a:off x="323727" y="260350"/>
          <a:ext cx="4824536" cy="6182955"/>
        </p:xfrm>
        <a:graphic>
          <a:graphicData uri="http://schemas.openxmlformats.org/drawingml/2006/table">
            <a:tbl>
              <a:tblPr rtl="1"/>
              <a:tblGrid>
                <a:gridCol w="3111937"/>
                <a:gridCol w="1712599"/>
              </a:tblGrid>
              <a:tr h="242280">
                <a:tc>
                  <a:txBody>
                    <a:bodyPr/>
                    <a:lstStyle/>
                    <a:p>
                      <a:pPr algn="r" rtl="1" fontAlgn="b"/>
                      <a:r>
                        <a:rPr lang="fa-IR" sz="1400" b="0" i="0" u="none" strike="noStrike" dirty="0">
                          <a:solidFill>
                            <a:srgbClr val="000000"/>
                          </a:solidFill>
                          <a:latin typeface="Arial"/>
                        </a:rPr>
                        <a:t>نوع گزارش</a:t>
                      </a:r>
                    </a:p>
                  </a:txBody>
                  <a:tcPr marL="9525" marR="9525" marT="9525" marB="0" anchor="b">
                    <a:lnL>
                      <a:noFill/>
                    </a:lnL>
                    <a:lnR>
                      <a:noFill/>
                    </a:lnR>
                    <a:lnT>
                      <a:noFill/>
                    </a:lnT>
                    <a:lnB>
                      <a:noFill/>
                    </a:lnB>
                    <a:solidFill>
                      <a:srgbClr val="DBE5F1"/>
                    </a:solidFill>
                  </a:tcPr>
                </a:tc>
                <a:tc>
                  <a:txBody>
                    <a:bodyPr/>
                    <a:lstStyle/>
                    <a:p>
                      <a:pPr algn="r" rtl="1" fontAlgn="b"/>
                      <a:r>
                        <a:rPr lang="fa-IR" sz="1400" b="0" i="0" u="none" strike="noStrike">
                          <a:solidFill>
                            <a:srgbClr val="000000"/>
                          </a:solidFill>
                          <a:latin typeface="Arial"/>
                        </a:rPr>
                        <a:t>غيرفوري</a:t>
                      </a:r>
                    </a:p>
                  </a:txBody>
                  <a:tcPr marL="9525" marR="9525" marT="9525" marB="0" anchor="b">
                    <a:lnL>
                      <a:noFill/>
                    </a:lnL>
                    <a:lnR>
                      <a:noFill/>
                    </a:lnR>
                    <a:lnT>
                      <a:noFill/>
                    </a:lnT>
                    <a:lnB>
                      <a:noFill/>
                    </a:lnB>
                    <a:solidFill>
                      <a:srgbClr val="DBE5F1"/>
                    </a:solidFill>
                  </a:tcPr>
                </a:tc>
              </a:tr>
              <a:tr h="255032">
                <a:tc>
                  <a:txBody>
                    <a:bodyPr/>
                    <a:lstStyle/>
                    <a:p>
                      <a:pPr algn="r" rtl="1" fontAlgn="b"/>
                      <a:r>
                        <a:rPr lang="fa-IR" sz="1400" b="0" i="0" u="none" strike="noStrike">
                          <a:solidFill>
                            <a:srgbClr val="000000"/>
                          </a:solidFill>
                          <a:latin typeface="Arial"/>
                        </a:rPr>
                        <a:t>بستری</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r" rtl="0" fontAlgn="b"/>
                      <a:r>
                        <a:rPr lang="fa-IR" sz="1400" b="0" i="0" u="none" strike="noStrike" dirty="0" smtClean="0">
                          <a:solidFill>
                            <a:srgbClr val="000000"/>
                          </a:solidFill>
                          <a:latin typeface="Arial"/>
                        </a:rPr>
                        <a:t>خير</a:t>
                      </a:r>
                      <a:endParaRPr lang="en-US" sz="1400" b="0"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55032">
                <a:tc>
                  <a:txBody>
                    <a:bodyPr/>
                    <a:lstStyle/>
                    <a:p>
                      <a:pPr algn="r" rtl="1" fontAlgn="b"/>
                      <a:r>
                        <a:rPr lang="fa-IR" sz="14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rtl="0" fontAlgn="b"/>
                      <a:endParaRPr lang="fa-IR" sz="1400" b="0" i="0" u="none" strike="noStrike">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42280">
                <a:tc>
                  <a:txBody>
                    <a:bodyPr/>
                    <a:lstStyle/>
                    <a:p>
                      <a:pPr algn="l" rtl="0" fontAlgn="b"/>
                      <a:r>
                        <a:rPr lang="en-US" sz="1400" b="1" i="0" u="none" strike="noStrike">
                          <a:solidFill>
                            <a:srgbClr val="000000"/>
                          </a:solidFill>
                          <a:latin typeface="Arial"/>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l" rtl="0" fontAlgn="b"/>
                      <a:endParaRPr lang="fa-IR" sz="14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242280">
                <a:tc>
                  <a:txBody>
                    <a:bodyPr/>
                    <a:lstStyle/>
                    <a:p>
                      <a:pPr algn="r" rtl="1" fontAlgn="b"/>
                      <a:r>
                        <a:rPr lang="fa-IR" sz="1400" b="0" i="0" u="none" strike="noStrike">
                          <a:solidFill>
                            <a:srgbClr val="000000"/>
                          </a:solidFill>
                          <a:latin typeface="Arial"/>
                        </a:rPr>
                        <a:t>آبسه درمحل تزريق</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400" b="0" i="0" u="none" strike="noStrike">
                          <a:solidFill>
                            <a:srgbClr val="000000"/>
                          </a:solidFill>
                          <a:latin typeface="Arial"/>
                        </a:rPr>
                        <a:t>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42280">
                <a:tc>
                  <a:txBody>
                    <a:bodyPr/>
                    <a:lstStyle/>
                    <a:p>
                      <a:pPr algn="r" rtl="1" fontAlgn="b"/>
                      <a:r>
                        <a:rPr lang="fa-IR" sz="1400" b="0" i="0" u="none" strike="noStrike">
                          <a:solidFill>
                            <a:srgbClr val="000000"/>
                          </a:solidFill>
                          <a:latin typeface="Arial"/>
                        </a:rPr>
                        <a:t>آبسه درمحل تزريق;#آبسه استریل</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تزريق;#تب بالا</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3</a:t>
                      </a:r>
                    </a:p>
                  </a:txBody>
                  <a:tcPr marL="9525" marR="9525" marT="9525" marB="0" anchor="b">
                    <a:lnL>
                      <a:noFill/>
                    </a:lnL>
                    <a:lnR>
                      <a:noFill/>
                    </a:lnR>
                    <a:lnT>
                      <a:noFill/>
                    </a:lnT>
                    <a:lnB>
                      <a:noFill/>
                    </a:lnB>
                  </a:tcPr>
                </a:tc>
              </a:tr>
              <a:tr h="461608">
                <a:tc>
                  <a:txBody>
                    <a:bodyPr/>
                    <a:lstStyle/>
                    <a:p>
                      <a:pPr algn="r" rtl="1" fontAlgn="b"/>
                      <a:r>
                        <a:rPr lang="fa-IR" sz="1400" b="0" i="0" u="none" strike="noStrike">
                          <a:solidFill>
                            <a:srgbClr val="000000"/>
                          </a:solidFill>
                          <a:latin typeface="Arial"/>
                        </a:rPr>
                        <a:t>آبسه درمحل تزريق;#تب بالا;#جيغ زدن مداوم با بيقراري</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تزريق;#تب بالا;#قرمزی و تورم موضعی</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تزريق;#تورم و قرمزی شدید</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تزريق;#تورم و قرمزی محل تزریق</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تزريق;#حساسيت /بثورات پوستي</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2</a:t>
                      </a:r>
                    </a:p>
                  </a:txBody>
                  <a:tcPr marL="9525" marR="9525" marT="9525" marB="0" anchor="b">
                    <a:lnL>
                      <a:noFill/>
                    </a:lnL>
                    <a:lnR>
                      <a:noFill/>
                    </a:lnR>
                    <a:lnT>
                      <a:noFill/>
                    </a:lnT>
                    <a:lnB>
                      <a:noFill/>
                    </a:lnB>
                  </a:tcPr>
                </a:tc>
              </a:tr>
              <a:tr h="461608">
                <a:tc>
                  <a:txBody>
                    <a:bodyPr/>
                    <a:lstStyle/>
                    <a:p>
                      <a:pPr algn="r" rtl="1" fontAlgn="b"/>
                      <a:r>
                        <a:rPr lang="fa-IR" sz="1400" b="0" i="0" u="none" strike="noStrike">
                          <a:solidFill>
                            <a:srgbClr val="000000"/>
                          </a:solidFill>
                          <a:latin typeface="Arial"/>
                        </a:rPr>
                        <a:t>آبسه درمحل تزريق;#حساسيت /بثورات پوستي;#درد مفاصل</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تزريق;#درد و قرمزی محل تزریق</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تزريق;#سفتي ودرد محل تزريق</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تزريق;#عارضه موضعي شديد;#2</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2</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تزريق;#عارضه موضعي شديد;#تب بالا</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242280">
                <a:tc>
                  <a:txBody>
                    <a:bodyPr/>
                    <a:lstStyle/>
                    <a:p>
                      <a:pPr algn="r" rtl="1" fontAlgn="b"/>
                      <a:r>
                        <a:rPr lang="fa-IR" sz="1400" b="0" i="0" u="none" strike="noStrike">
                          <a:solidFill>
                            <a:srgbClr val="000000"/>
                          </a:solidFill>
                          <a:latin typeface="Arial"/>
                        </a:rPr>
                        <a:t>آبسه درمحل تزريق;#لنفادنيت</a:t>
                      </a:r>
                    </a:p>
                  </a:txBody>
                  <a:tcPr marL="9525" marR="9525" marT="9525" marB="0" anchor="b">
                    <a:lnL>
                      <a:noFill/>
                    </a:lnL>
                    <a:lnR>
                      <a:noFill/>
                    </a:lnR>
                    <a:lnT>
                      <a:noFill/>
                    </a:lnT>
                    <a:lnB>
                      <a:noFill/>
                    </a:lnB>
                  </a:tcPr>
                </a:tc>
                <a:tc>
                  <a:txBody>
                    <a:bodyPr/>
                    <a:lstStyle/>
                    <a:p>
                      <a:pPr algn="ctr" rtl="0" fontAlgn="b"/>
                      <a:r>
                        <a:rPr lang="fa-IR" sz="1400" b="0" i="0" u="none" strike="noStrike" dirty="0">
                          <a:solidFill>
                            <a:srgbClr val="000000"/>
                          </a:solidFill>
                          <a:latin typeface="Arial"/>
                        </a:rPr>
                        <a:t>1</a:t>
                      </a:r>
                    </a:p>
                  </a:txBody>
                  <a:tcPr marL="9525" marR="9525" marT="9525" marB="0" anchor="b">
                    <a:lnL>
                      <a:noFill/>
                    </a:lnL>
                    <a:lnR>
                      <a:noFill/>
                    </a:lnR>
                    <a:lnT>
                      <a:noFill/>
                    </a:lnT>
                    <a:lnB>
                      <a:noFill/>
                    </a:lnB>
                  </a:tcPr>
                </a:tc>
              </a:tr>
            </a:tbl>
          </a:graphicData>
        </a:graphic>
      </p:graphicFrame>
      <p:sp>
        <p:nvSpPr>
          <p:cNvPr id="14" name="Oval 13"/>
          <p:cNvSpPr/>
          <p:nvPr/>
        </p:nvSpPr>
        <p:spPr>
          <a:xfrm>
            <a:off x="5724525" y="476250"/>
            <a:ext cx="863600" cy="5048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5" name="Oval 14"/>
          <p:cNvSpPr/>
          <p:nvPr/>
        </p:nvSpPr>
        <p:spPr>
          <a:xfrm>
            <a:off x="1331913" y="260350"/>
            <a:ext cx="863600" cy="2889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4898A7F-5076-405F-BDCB-6C94F524EA3E}" type="slidenum">
              <a:rPr lang="ar-SA" smtClean="0"/>
              <a:pPr/>
              <a:t>43</a:t>
            </a:fld>
            <a:endParaRPr lang="en-US" smtClean="0"/>
          </a:p>
        </p:txBody>
      </p:sp>
      <p:sp>
        <p:nvSpPr>
          <p:cNvPr id="48131"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8" name="Table 7"/>
          <p:cNvGraphicFramePr>
            <a:graphicFrameLocks noGrp="1"/>
          </p:cNvGraphicFramePr>
          <p:nvPr/>
        </p:nvGraphicFramePr>
        <p:xfrm>
          <a:off x="611536" y="1052513"/>
          <a:ext cx="6768752" cy="4896544"/>
        </p:xfrm>
        <a:graphic>
          <a:graphicData uri="http://schemas.openxmlformats.org/drawingml/2006/table">
            <a:tbl>
              <a:tblPr rtl="1"/>
              <a:tblGrid>
                <a:gridCol w="1894114"/>
                <a:gridCol w="1683659"/>
                <a:gridCol w="1348061"/>
                <a:gridCol w="1842918"/>
              </a:tblGrid>
              <a:tr h="288032">
                <a:tc>
                  <a:txBody>
                    <a:bodyPr/>
                    <a:lstStyle/>
                    <a:p>
                      <a:pPr algn="r" rtl="1" fontAlgn="b"/>
                      <a:r>
                        <a:rPr lang="fa-IR" sz="1600" b="1" i="0" u="none" strike="noStrike" dirty="0">
                          <a:solidFill>
                            <a:srgbClr val="FFFFFF"/>
                          </a:solidFill>
                          <a:latin typeface="Arial"/>
                        </a:rPr>
                        <a:t>نام دانشگاه</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rtl="1" fontAlgn="b"/>
                      <a:r>
                        <a:rPr lang="fa-IR" sz="1600" b="1" i="0" u="none" strike="noStrike">
                          <a:solidFill>
                            <a:srgbClr val="FFFFFF"/>
                          </a:solidFill>
                          <a:latin typeface="Arial"/>
                        </a:rPr>
                        <a:t>نام شهرستان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rtl="1" fontAlgn="b"/>
                      <a:r>
                        <a:rPr lang="fa-IR" sz="1600" b="1" i="0" u="none" strike="noStrike" dirty="0">
                          <a:solidFill>
                            <a:srgbClr val="FFFFFF"/>
                          </a:solidFill>
                          <a:latin typeface="Arial"/>
                        </a:rPr>
                        <a:t>تاریخ تولد</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rtl="1" fontAlgn="b"/>
                      <a:r>
                        <a:rPr lang="fa-IR" sz="1600" b="1" i="0" u="none" strike="noStrike">
                          <a:solidFill>
                            <a:srgbClr val="FFFFFF"/>
                          </a:solidFill>
                          <a:latin typeface="Arial"/>
                        </a:rPr>
                        <a:t>تاریخ ایمن سازی</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88032">
                <a:tc>
                  <a:txBody>
                    <a:bodyPr/>
                    <a:lstStyle/>
                    <a:p>
                      <a:pPr algn="r" rtl="1" fontAlgn="b"/>
                      <a:r>
                        <a:rPr lang="fa-IR" sz="1600" b="0" i="0" u="none" strike="noStrike">
                          <a:solidFill>
                            <a:srgbClr val="000000"/>
                          </a:solidFill>
                          <a:latin typeface="Arial"/>
                        </a:rPr>
                        <a:t>اصفهان‎‎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خميني شهر</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dirty="0">
                          <a:solidFill>
                            <a:srgbClr val="000000"/>
                          </a:solidFill>
                          <a:latin typeface="Arial"/>
                        </a:rPr>
                        <a:t>2010/12/04</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2010/06/08</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اصفهان‎‎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خميني شهر</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2010/12/24</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2010/04/23</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اصفهان‎‎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خميني شهر</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2010/02/07</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2010/01/30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ايران‎‎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تهران غرب</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2010/03/02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2010/02/02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ايلام‎‎</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مهران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dirty="0">
                          <a:solidFill>
                            <a:srgbClr val="000000"/>
                          </a:solidFill>
                          <a:latin typeface="Arial"/>
                        </a:rPr>
                        <a:t>2010/12/20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2010/04/21</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ايلام‎‎</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مهران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2010/12/20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2010/04/21</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بابل‎‎</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بابل</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2004/01/31</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2003/05/08</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تبريز‎‎</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تبريز</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2009/11/01</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2004/03/01</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شيراز‎‎</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لارستان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2011/03/04</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2010/05/03</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شيراز‎‎</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لارستان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dirty="0">
                          <a:solidFill>
                            <a:srgbClr val="000000"/>
                          </a:solidFill>
                          <a:latin typeface="Arial"/>
                        </a:rPr>
                        <a:t>2011/03/06</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2010/05/06</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كاشان‎ ‎</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كاشان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2070/03/20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2010/04/12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گناباد‎‎</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گناباد</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2010/06/16</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2010/06/13</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گيلان‎‎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رضوانشهر</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2060/03/20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2010/05/22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مازندران‎‎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بهشهر</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2009/12/30</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2009/05/03</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8032">
                <a:tc>
                  <a:txBody>
                    <a:bodyPr/>
                    <a:lstStyle/>
                    <a:p>
                      <a:pPr algn="r" rtl="1" fontAlgn="b"/>
                      <a:r>
                        <a:rPr lang="fa-IR" sz="1600" b="0" i="0" u="none" strike="noStrike">
                          <a:solidFill>
                            <a:srgbClr val="000000"/>
                          </a:solidFill>
                          <a:latin typeface="Arial"/>
                        </a:rPr>
                        <a:t>مشهد‎‎</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600" b="0" i="0" u="none" strike="noStrike">
                          <a:solidFill>
                            <a:srgbClr val="000000"/>
                          </a:solidFill>
                          <a:latin typeface="Arial"/>
                        </a:rPr>
                        <a:t>قوچان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2009/11/03</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0" fontAlgn="b"/>
                      <a:r>
                        <a:rPr lang="fa-IR" sz="1600" b="0" i="0" u="none" strike="noStrike">
                          <a:solidFill>
                            <a:srgbClr val="000000"/>
                          </a:solidFill>
                          <a:latin typeface="Arial"/>
                        </a:rPr>
                        <a:t>2009/05/02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8032">
                <a:tc>
                  <a:txBody>
                    <a:bodyPr/>
                    <a:lstStyle/>
                    <a:p>
                      <a:pPr algn="r" rtl="1" fontAlgn="b"/>
                      <a:r>
                        <a:rPr lang="fa-IR" sz="1600" b="0" i="0" u="none" strike="noStrike">
                          <a:solidFill>
                            <a:srgbClr val="000000"/>
                          </a:solidFill>
                          <a:latin typeface="Arial"/>
                        </a:rPr>
                        <a:t>مشهد‎‎</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600" b="0" i="0" u="none" strike="noStrike">
                          <a:solidFill>
                            <a:srgbClr val="000000"/>
                          </a:solidFill>
                          <a:latin typeface="Arial"/>
                        </a:rPr>
                        <a:t>قوچان</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a:solidFill>
                            <a:srgbClr val="000000"/>
                          </a:solidFill>
                          <a:latin typeface="Arial"/>
                        </a:rPr>
                        <a:t>2009/12/02</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0" fontAlgn="b"/>
                      <a:r>
                        <a:rPr lang="fa-IR" sz="1600" b="0" i="0" u="none" strike="noStrike" dirty="0">
                          <a:solidFill>
                            <a:srgbClr val="000000"/>
                          </a:solidFill>
                          <a:latin typeface="Arial"/>
                        </a:rPr>
                        <a:t>2009/04/15</a:t>
                      </a:r>
                    </a:p>
                  </a:txBody>
                  <a:tcPr marL="6604" marR="6604" marT="66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48223" name="TextBox 8"/>
          <p:cNvSpPr txBox="1">
            <a:spLocks noChangeArrowheads="1"/>
          </p:cNvSpPr>
          <p:nvPr/>
        </p:nvSpPr>
        <p:spPr bwMode="auto">
          <a:xfrm>
            <a:off x="1979613" y="476250"/>
            <a:ext cx="4176712" cy="523875"/>
          </a:xfrm>
          <a:prstGeom prst="rect">
            <a:avLst/>
          </a:prstGeom>
          <a:noFill/>
          <a:ln w="9525">
            <a:noFill/>
            <a:miter lim="800000"/>
            <a:headEnd/>
            <a:tailEnd/>
          </a:ln>
        </p:spPr>
        <p:txBody>
          <a:bodyPr>
            <a:spAutoFit/>
          </a:bodyPr>
          <a:lstStyle/>
          <a:p>
            <a:pPr algn="ctr"/>
            <a:r>
              <a:rPr lang="fa-IR" sz="2800" b="1">
                <a:solidFill>
                  <a:srgbClr val="C00000"/>
                </a:solidFill>
              </a:rPr>
              <a:t>ثبت غلط تاريخ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9614912-471A-4B43-8BDF-5493594DAA17}" type="slidenum">
              <a:rPr lang="ar-SA" smtClean="0"/>
              <a:pPr/>
              <a:t>44</a:t>
            </a:fld>
            <a:endParaRPr lang="en-US" smtClean="0"/>
          </a:p>
        </p:txBody>
      </p:sp>
      <p:sp>
        <p:nvSpPr>
          <p:cNvPr id="49155"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
        <p:nvSpPr>
          <p:cNvPr id="49156" name="TextBox 8"/>
          <p:cNvSpPr txBox="1">
            <a:spLocks noChangeArrowheads="1"/>
          </p:cNvSpPr>
          <p:nvPr/>
        </p:nvSpPr>
        <p:spPr bwMode="auto">
          <a:xfrm>
            <a:off x="1979613" y="530225"/>
            <a:ext cx="4176712" cy="522288"/>
          </a:xfrm>
          <a:prstGeom prst="rect">
            <a:avLst/>
          </a:prstGeom>
          <a:noFill/>
          <a:ln w="9525">
            <a:noFill/>
            <a:miter lim="800000"/>
            <a:headEnd/>
            <a:tailEnd/>
          </a:ln>
        </p:spPr>
        <p:txBody>
          <a:bodyPr>
            <a:spAutoFit/>
          </a:bodyPr>
          <a:lstStyle/>
          <a:p>
            <a:pPr algn="ctr"/>
            <a:r>
              <a:rPr lang="fa-IR" sz="2800" b="1">
                <a:solidFill>
                  <a:srgbClr val="C00000"/>
                </a:solidFill>
              </a:rPr>
              <a:t>ثبت ناقص</a:t>
            </a:r>
          </a:p>
        </p:txBody>
      </p:sp>
      <p:graphicFrame>
        <p:nvGraphicFramePr>
          <p:cNvPr id="6" name="Table 5"/>
          <p:cNvGraphicFramePr>
            <a:graphicFrameLocks noGrp="1"/>
          </p:cNvGraphicFramePr>
          <p:nvPr/>
        </p:nvGraphicFramePr>
        <p:xfrm>
          <a:off x="4787628" y="1268413"/>
          <a:ext cx="3240360" cy="4608986"/>
        </p:xfrm>
        <a:graphic>
          <a:graphicData uri="http://schemas.openxmlformats.org/drawingml/2006/table">
            <a:tbl>
              <a:tblPr rtl="1"/>
              <a:tblGrid>
                <a:gridCol w="1827668"/>
                <a:gridCol w="1412692"/>
              </a:tblGrid>
              <a:tr h="828423">
                <a:tc>
                  <a:txBody>
                    <a:bodyPr/>
                    <a:lstStyle/>
                    <a:p>
                      <a:pPr algn="r" rtl="1" fontAlgn="b"/>
                      <a:r>
                        <a:rPr lang="fa-IR" sz="1400" b="1" i="0" u="none" strike="noStrike" dirty="0">
                          <a:solidFill>
                            <a:srgbClr val="000000"/>
                          </a:solidFill>
                          <a:latin typeface="Arial"/>
                        </a:rPr>
                        <a:t> موارد ثبت شده درپورت تا 6 تيرماه 89</a:t>
                      </a:r>
                    </a:p>
                  </a:txBody>
                  <a:tcPr marL="9525" marR="9525" marT="9525" marB="0" anchor="b">
                    <a:lnL>
                      <a:noFill/>
                    </a:lnL>
                    <a:lnR>
                      <a:noFill/>
                    </a:lnR>
                    <a:lnT>
                      <a:noFill/>
                    </a:lnT>
                    <a:lnB>
                      <a:noFill/>
                    </a:lnB>
                  </a:tcPr>
                </a:tc>
                <a:tc>
                  <a:txBody>
                    <a:bodyPr/>
                    <a:lstStyle/>
                    <a:p>
                      <a:pPr algn="l" rtl="0" fontAlgn="b"/>
                      <a:endParaRPr lang="fa-IR" sz="1400" b="0" i="0" u="none" strike="noStrike">
                        <a:solidFill>
                          <a:srgbClr val="000000"/>
                        </a:solidFill>
                        <a:latin typeface="Arial"/>
                      </a:endParaRPr>
                    </a:p>
                  </a:txBody>
                  <a:tcPr marL="9525" marR="9525" marT="9525" marB="0" anchor="b">
                    <a:lnL>
                      <a:noFill/>
                    </a:lnL>
                    <a:lnR>
                      <a:noFill/>
                    </a:lnR>
                    <a:lnT>
                      <a:noFill/>
                    </a:lnT>
                    <a:lnB>
                      <a:noFill/>
                    </a:lnB>
                  </a:tcPr>
                </a:tc>
              </a:tr>
              <a:tr h="434807">
                <a:tc>
                  <a:txBody>
                    <a:bodyPr/>
                    <a:lstStyle/>
                    <a:p>
                      <a:pPr algn="l" rtl="0" fontAlgn="b"/>
                      <a:r>
                        <a:rPr lang="en-US" sz="1400" b="1" i="0" u="none" strike="noStrike">
                          <a:solidFill>
                            <a:srgbClr val="000000"/>
                          </a:solidFill>
                          <a:latin typeface="Arial"/>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400" b="1" i="0" u="none" strike="noStrike" dirty="0" smtClean="0">
                          <a:solidFill>
                            <a:srgbClr val="000000"/>
                          </a:solidFill>
                          <a:latin typeface="Arial"/>
                        </a:rPr>
                        <a:t>تعداد</a:t>
                      </a:r>
                      <a:endParaRPr lang="fa-IR" sz="14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434807">
                <a:tc>
                  <a:txBody>
                    <a:bodyPr/>
                    <a:lstStyle/>
                    <a:p>
                      <a:pPr algn="r" rtl="1" fontAlgn="b"/>
                      <a:r>
                        <a:rPr lang="fa-IR" sz="1400" b="0" i="0" u="none" strike="noStrike" dirty="0" smtClean="0">
                          <a:solidFill>
                            <a:srgbClr val="000000"/>
                          </a:solidFill>
                          <a:latin typeface="Arial"/>
                        </a:rPr>
                        <a:t>بهبود</a:t>
                      </a:r>
                      <a:endParaRPr lang="fa-IR" sz="1400" b="0" i="0" u="none" strike="noStrike" dirty="0">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400" b="0" i="0" u="none" strike="noStrike" dirty="0">
                          <a:solidFill>
                            <a:srgbClr val="000000"/>
                          </a:solidFill>
                          <a:latin typeface="Arial"/>
                        </a:rPr>
                        <a:t>502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434807">
                <a:tc>
                  <a:txBody>
                    <a:bodyPr/>
                    <a:lstStyle/>
                    <a:p>
                      <a:pPr algn="r" rtl="1" fontAlgn="b"/>
                      <a:r>
                        <a:rPr lang="fa-IR" sz="1400" b="0" i="0" u="none" strike="noStrike" dirty="0">
                          <a:solidFill>
                            <a:srgbClr val="000000"/>
                          </a:solidFill>
                          <a:latin typeface="Arial"/>
                        </a:rPr>
                        <a:t>تحت درمان</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309</a:t>
                      </a:r>
                    </a:p>
                  </a:txBody>
                  <a:tcPr marL="9525" marR="9525" marT="9525" marB="0" anchor="b">
                    <a:lnL>
                      <a:noFill/>
                    </a:lnL>
                    <a:lnR>
                      <a:noFill/>
                    </a:lnR>
                    <a:lnT>
                      <a:noFill/>
                    </a:lnT>
                    <a:lnB>
                      <a:noFill/>
                    </a:lnB>
                  </a:tcPr>
                </a:tc>
              </a:tr>
              <a:tr h="736914">
                <a:tc>
                  <a:txBody>
                    <a:bodyPr/>
                    <a:lstStyle/>
                    <a:p>
                      <a:pPr algn="r" rtl="1" fontAlgn="b"/>
                      <a:r>
                        <a:rPr lang="fa-IR" sz="1400" b="0" i="0" u="none" strike="noStrike">
                          <a:solidFill>
                            <a:srgbClr val="000000"/>
                          </a:solidFill>
                          <a:latin typeface="Arial"/>
                        </a:rPr>
                        <a:t>عارضه ماندگار(ناتوانی ومعلولیت)</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2</a:t>
                      </a:r>
                    </a:p>
                  </a:txBody>
                  <a:tcPr marL="9525" marR="9525" marT="9525" marB="0" anchor="b">
                    <a:lnL>
                      <a:noFill/>
                    </a:lnL>
                    <a:lnR>
                      <a:noFill/>
                    </a:lnR>
                    <a:lnT>
                      <a:noFill/>
                    </a:lnT>
                    <a:lnB>
                      <a:noFill/>
                    </a:lnB>
                  </a:tcPr>
                </a:tc>
              </a:tr>
              <a:tr h="434807">
                <a:tc>
                  <a:txBody>
                    <a:bodyPr/>
                    <a:lstStyle/>
                    <a:p>
                      <a:pPr algn="r" rtl="1" fontAlgn="b"/>
                      <a:r>
                        <a:rPr lang="fa-IR" sz="1400" b="0" i="0" u="none" strike="noStrike">
                          <a:solidFill>
                            <a:srgbClr val="000000"/>
                          </a:solidFill>
                          <a:latin typeface="Arial"/>
                        </a:rPr>
                        <a:t>فوت</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4</a:t>
                      </a:r>
                    </a:p>
                  </a:txBody>
                  <a:tcPr marL="9525" marR="9525" marT="9525" marB="0" anchor="b">
                    <a:lnL>
                      <a:noFill/>
                    </a:lnL>
                    <a:lnR>
                      <a:noFill/>
                    </a:lnR>
                    <a:lnT>
                      <a:noFill/>
                    </a:lnT>
                    <a:lnB>
                      <a:noFill/>
                    </a:lnB>
                  </a:tcPr>
                </a:tc>
              </a:tr>
              <a:tr h="434807">
                <a:tc>
                  <a:txBody>
                    <a:bodyPr/>
                    <a:lstStyle/>
                    <a:p>
                      <a:pPr algn="r" rtl="1" fontAlgn="b"/>
                      <a:r>
                        <a:rPr lang="fa-IR" sz="1400" b="0" i="0" u="none" strike="noStrike">
                          <a:solidFill>
                            <a:srgbClr val="000000"/>
                          </a:solidFill>
                          <a:latin typeface="Arial"/>
                        </a:rPr>
                        <a:t>نامشخص</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44</a:t>
                      </a:r>
                    </a:p>
                  </a:txBody>
                  <a:tcPr marL="9525" marR="9525" marT="9525" marB="0" anchor="b">
                    <a:lnL>
                      <a:noFill/>
                    </a:lnL>
                    <a:lnR>
                      <a:noFill/>
                    </a:lnR>
                    <a:lnT>
                      <a:noFill/>
                    </a:lnT>
                    <a:lnB>
                      <a:noFill/>
                    </a:lnB>
                  </a:tcPr>
                </a:tc>
              </a:tr>
              <a:tr h="434807">
                <a:tc>
                  <a:txBody>
                    <a:bodyPr/>
                    <a:lstStyle/>
                    <a:p>
                      <a:pPr algn="r" rtl="0" fontAlgn="b"/>
                      <a:r>
                        <a:rPr lang="en-US" sz="14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400" b="0" i="0" u="none" strike="noStrike" dirty="0">
                          <a:solidFill>
                            <a:srgbClr val="000000"/>
                          </a:solidFill>
                          <a:latin typeface="Arial"/>
                        </a:rPr>
                        <a:t>27</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434807">
                <a:tc>
                  <a:txBody>
                    <a:bodyPr/>
                    <a:lstStyle/>
                    <a:p>
                      <a:pPr algn="r" rtl="0" fontAlgn="b"/>
                      <a:r>
                        <a:rPr lang="en-US" sz="1400" b="1" i="0" u="none" strike="noStrike" dirty="0">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400" b="1" i="0" u="none" strike="noStrike" dirty="0">
                          <a:solidFill>
                            <a:srgbClr val="000000"/>
                          </a:solidFill>
                          <a:latin typeface="Arial"/>
                        </a:rPr>
                        <a:t>888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graphicFrame>
        <p:nvGraphicFramePr>
          <p:cNvPr id="7" name="Table 6"/>
          <p:cNvGraphicFramePr>
            <a:graphicFrameLocks noGrp="1"/>
          </p:cNvGraphicFramePr>
          <p:nvPr/>
        </p:nvGraphicFramePr>
        <p:xfrm>
          <a:off x="468239" y="1268413"/>
          <a:ext cx="3816424" cy="4680521"/>
        </p:xfrm>
        <a:graphic>
          <a:graphicData uri="http://schemas.openxmlformats.org/drawingml/2006/table">
            <a:tbl>
              <a:tblPr rtl="1"/>
              <a:tblGrid>
                <a:gridCol w="2152588"/>
                <a:gridCol w="1663836"/>
              </a:tblGrid>
              <a:tr h="316027">
                <a:tc>
                  <a:txBody>
                    <a:bodyPr/>
                    <a:lstStyle/>
                    <a:p>
                      <a:pPr algn="r" rtl="1" fontAlgn="b"/>
                      <a:r>
                        <a:rPr lang="fa-IR" sz="1400" b="0" i="0" u="none" strike="noStrike" dirty="0">
                          <a:solidFill>
                            <a:srgbClr val="000000"/>
                          </a:solidFill>
                          <a:latin typeface="Arial"/>
                        </a:rPr>
                        <a:t>عاقبت</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r" rtl="0" fontAlgn="b"/>
                      <a:r>
                        <a:rPr lang="en-US" sz="1400" b="0" i="0" u="none" strike="noStrike" dirty="0">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602112">
                <a:tc>
                  <a:txBody>
                    <a:bodyPr/>
                    <a:lstStyle/>
                    <a:p>
                      <a:pPr algn="r" rtl="1" fontAlgn="b"/>
                      <a:r>
                        <a:rPr lang="fa-IR" sz="14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rtl="0" fontAlgn="b"/>
                      <a:endParaRPr lang="fa-IR" sz="1400" b="0" i="0" u="none" strike="noStrike">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602112">
                <a:tc>
                  <a:txBody>
                    <a:bodyPr/>
                    <a:lstStyle/>
                    <a:p>
                      <a:pPr algn="l" rtl="0" fontAlgn="b"/>
                      <a:r>
                        <a:rPr lang="en-US" sz="1400" b="1" i="0" u="none" strike="noStrike">
                          <a:solidFill>
                            <a:srgbClr val="000000"/>
                          </a:solidFill>
                          <a:latin typeface="Arial"/>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400" b="1" i="0" u="none" strike="noStrike" dirty="0" smtClean="0">
                          <a:solidFill>
                            <a:srgbClr val="000000"/>
                          </a:solidFill>
                          <a:latin typeface="Arial"/>
                        </a:rPr>
                        <a:t>تعداد</a:t>
                      </a:r>
                      <a:endParaRPr lang="fa-IR" sz="14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316027">
                <a:tc>
                  <a:txBody>
                    <a:bodyPr/>
                    <a:lstStyle/>
                    <a:p>
                      <a:pPr algn="r" rtl="1" fontAlgn="b"/>
                      <a:r>
                        <a:rPr lang="fa-IR" sz="1400" b="0" i="0" u="none" strike="noStrike">
                          <a:solidFill>
                            <a:srgbClr val="000000"/>
                          </a:solidFill>
                          <a:latin typeface="Arial"/>
                        </a:rPr>
                        <a:t>آذربایجان غربی</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400" b="0" i="0" u="none" strike="noStrike">
                          <a:solidFill>
                            <a:srgbClr val="000000"/>
                          </a:solidFill>
                          <a:latin typeface="Arial"/>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316027">
                <a:tc>
                  <a:txBody>
                    <a:bodyPr/>
                    <a:lstStyle/>
                    <a:p>
                      <a:pPr algn="r" rtl="1" fontAlgn="b"/>
                      <a:r>
                        <a:rPr lang="fa-IR" sz="1400" b="0" i="0" u="none" strike="noStrike">
                          <a:solidFill>
                            <a:srgbClr val="000000"/>
                          </a:solidFill>
                          <a:latin typeface="Arial"/>
                        </a:rPr>
                        <a:t>ايران‎‎</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بيرجند‎‎</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تبريز‎‎</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شهيد ‎‎بهشتي‎‎</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گناباد‎‎</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مازندران‎‎</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19</a:t>
                      </a:r>
                    </a:p>
                  </a:txBody>
                  <a:tcPr marL="9525" marR="9525" marT="9525" marB="0" anchor="b">
                    <a:lnL>
                      <a:noFill/>
                    </a:lnL>
                    <a:lnR>
                      <a:noFill/>
                    </a:lnR>
                    <a:lnT>
                      <a:noFill/>
                    </a:lnT>
                    <a:lnB>
                      <a:noFill/>
                    </a:lnB>
                  </a:tcPr>
                </a:tc>
              </a:tr>
              <a:tr h="316027">
                <a:tc>
                  <a:txBody>
                    <a:bodyPr/>
                    <a:lstStyle/>
                    <a:p>
                      <a:pPr algn="r" rtl="1" fontAlgn="b"/>
                      <a:r>
                        <a:rPr lang="fa-IR" sz="1400" b="0" i="0" u="none" strike="noStrike">
                          <a:solidFill>
                            <a:srgbClr val="000000"/>
                          </a:solidFill>
                          <a:latin typeface="Arial"/>
                        </a:rPr>
                        <a:t>مرکزی‎</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1</a:t>
                      </a:r>
                    </a:p>
                  </a:txBody>
                  <a:tcPr marL="9525" marR="9525" marT="9525" marB="0" anchor="b">
                    <a:lnL>
                      <a:noFill/>
                    </a:lnL>
                    <a:lnR>
                      <a:noFill/>
                    </a:lnR>
                    <a:lnT>
                      <a:noFill/>
                    </a:lnT>
                    <a:lnB>
                      <a:noFill/>
                    </a:lnB>
                  </a:tcPr>
                </a:tc>
              </a:tr>
              <a:tr h="316027">
                <a:tc>
                  <a:txBody>
                    <a:bodyPr/>
                    <a:lstStyle/>
                    <a:p>
                      <a:pPr algn="r" rtl="0" fontAlgn="b"/>
                      <a:r>
                        <a:rPr lang="en-US" sz="14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endParaRPr lang="fa-IR" sz="1400" b="0"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316027">
                <a:tc>
                  <a:txBody>
                    <a:bodyPr/>
                    <a:lstStyle/>
                    <a:p>
                      <a:pPr algn="r" rtl="0" fontAlgn="b"/>
                      <a:r>
                        <a:rPr lang="en-US" sz="14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400" b="1" i="0" u="none" strike="noStrike" dirty="0">
                          <a:solidFill>
                            <a:srgbClr val="000000"/>
                          </a:solidFill>
                          <a:latin typeface="Arial"/>
                        </a:rPr>
                        <a:t>27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sp>
        <p:nvSpPr>
          <p:cNvPr id="11" name="Oval 10"/>
          <p:cNvSpPr/>
          <p:nvPr/>
        </p:nvSpPr>
        <p:spPr>
          <a:xfrm>
            <a:off x="5076825" y="5086350"/>
            <a:ext cx="863600" cy="5032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cxnSp>
        <p:nvCxnSpPr>
          <p:cNvPr id="9" name="Straight Arrow Connector 8"/>
          <p:cNvCxnSpPr/>
          <p:nvPr/>
        </p:nvCxnSpPr>
        <p:spPr>
          <a:xfrm rot="16200000" flipV="1">
            <a:off x="4319588" y="4040188"/>
            <a:ext cx="1296987" cy="6492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95513" y="3500438"/>
            <a:ext cx="446405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2BA091E-9F24-4193-AC2E-DB3B19590DEC}" type="slidenum">
              <a:rPr lang="ar-SA" smtClean="0"/>
              <a:pPr/>
              <a:t>45</a:t>
            </a:fld>
            <a:endParaRPr lang="en-US" smtClean="0"/>
          </a:p>
        </p:txBody>
      </p:sp>
      <p:sp>
        <p:nvSpPr>
          <p:cNvPr id="50179"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graphicFrame>
        <p:nvGraphicFramePr>
          <p:cNvPr id="8" name="Table 7"/>
          <p:cNvGraphicFramePr>
            <a:graphicFrameLocks noGrp="1"/>
          </p:cNvGraphicFramePr>
          <p:nvPr/>
        </p:nvGraphicFramePr>
        <p:xfrm>
          <a:off x="4356100" y="1125538"/>
          <a:ext cx="3492500" cy="4522470"/>
        </p:xfrm>
        <a:graphic>
          <a:graphicData uri="http://schemas.openxmlformats.org/drawingml/2006/table">
            <a:tbl>
              <a:tblPr rtl="1"/>
              <a:tblGrid>
                <a:gridCol w="1969884"/>
                <a:gridCol w="1522616"/>
              </a:tblGrid>
              <a:tr h="190500">
                <a:tc>
                  <a:txBody>
                    <a:bodyPr/>
                    <a:lstStyle/>
                    <a:p>
                      <a:pPr algn="r" rtl="1" fontAlgn="b"/>
                      <a:r>
                        <a:rPr lang="fa-IR" sz="1600" b="1" i="0" u="none" strike="noStrike" dirty="0">
                          <a:solidFill>
                            <a:srgbClr val="000000"/>
                          </a:solidFill>
                          <a:latin typeface="Arial"/>
                        </a:rPr>
                        <a:t> موارد ثبت شده درپورت تا 6 تيرماه 89</a:t>
                      </a:r>
                    </a:p>
                  </a:txBody>
                  <a:tcPr marL="9525" marR="9525" marT="9525" marB="0" anchor="b">
                    <a:lnL>
                      <a:noFill/>
                    </a:lnL>
                    <a:lnR>
                      <a:noFill/>
                    </a:lnR>
                    <a:lnT>
                      <a:noFill/>
                    </a:lnT>
                    <a:lnB>
                      <a:noFill/>
                    </a:lnB>
                  </a:tcPr>
                </a:tc>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r>
              <a:tr h="180975">
                <a:tc>
                  <a:txBody>
                    <a:bodyPr/>
                    <a:lstStyle/>
                    <a:p>
                      <a:pPr algn="ctr" rtl="0" fontAlgn="b"/>
                      <a:r>
                        <a:rPr lang="fa-IR" sz="1600" b="1" i="0" u="none" strike="noStrike" dirty="0" smtClean="0">
                          <a:solidFill>
                            <a:srgbClr val="000000"/>
                          </a:solidFill>
                          <a:latin typeface="Arial"/>
                        </a:rPr>
                        <a:t>انجام بررسي</a:t>
                      </a:r>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80975">
                <a:tc>
                  <a:txBody>
                    <a:bodyPr/>
                    <a:lstStyle/>
                    <a:p>
                      <a:pPr algn="r" rtl="1" fontAlgn="b"/>
                      <a:r>
                        <a:rPr lang="fa-IR" sz="1600" b="0" i="0" u="none" strike="noStrike">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625</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180975">
                <a:tc>
                  <a:txBody>
                    <a:bodyPr/>
                    <a:lstStyle/>
                    <a:p>
                      <a:pPr algn="r" rtl="1" fontAlgn="b"/>
                      <a:r>
                        <a:rPr lang="fa-IR" sz="1600" b="0" i="0" u="none" strike="noStrike" dirty="0">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a:solidFill>
                            <a:srgbClr val="000000"/>
                          </a:solidFill>
                          <a:latin typeface="Arial"/>
                        </a:rPr>
                        <a:t>233</a:t>
                      </a:r>
                    </a:p>
                  </a:txBody>
                  <a:tcPr marL="9525" marR="9525" marT="9525" marB="0" anchor="b">
                    <a:lnL>
                      <a:noFill/>
                    </a:lnL>
                    <a:lnR>
                      <a:noFill/>
                    </a:lnR>
                    <a:lnT>
                      <a:noFill/>
                    </a:lnT>
                    <a:lnB>
                      <a:noFill/>
                    </a:lnB>
                  </a:tcPr>
                </a:tc>
              </a:tr>
              <a:tr h="180975">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a:solidFill>
                            <a:srgbClr val="000000"/>
                          </a:solidFill>
                          <a:latin typeface="Arial"/>
                        </a:rPr>
                        <a:t>30</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180975">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a:solidFill>
                            <a:srgbClr val="000000"/>
                          </a:solidFill>
                          <a:latin typeface="Arial"/>
                        </a:rPr>
                        <a:t>888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r h="180975">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a:noFill/>
                    </a:lnT>
                    <a:lnB>
                      <a:noFill/>
                    </a:lnB>
                  </a:tcPr>
                </a:tc>
              </a:tr>
              <a:tr h="180975">
                <a:tc>
                  <a:txBody>
                    <a:bodyPr/>
                    <a:lstStyle/>
                    <a:p>
                      <a:pPr algn="r" rtl="1" fontAlgn="b"/>
                      <a:r>
                        <a:rPr lang="fa-IR" sz="1600" b="0" i="0" u="none" strike="noStrike">
                          <a:solidFill>
                            <a:srgbClr val="000000"/>
                          </a:solidFill>
                          <a:latin typeface="Arial"/>
                        </a:rPr>
                        <a:t>نوع گزارش</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r" rtl="1" fontAlgn="b"/>
                      <a:r>
                        <a:rPr lang="fa-IR" sz="1600" b="1" i="0" u="none" strike="noStrike" dirty="0">
                          <a:solidFill>
                            <a:srgbClr val="000000"/>
                          </a:solidFill>
                          <a:latin typeface="Arial"/>
                        </a:rPr>
                        <a:t>فوري</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rtl="1" fontAlgn="b"/>
                      <a:r>
                        <a:rPr lang="fa-IR" sz="1600" b="1" i="0" u="none" strike="noStrike">
                          <a:solidFill>
                            <a:srgbClr val="000000"/>
                          </a:solidFill>
                          <a:latin typeface="Arial"/>
                        </a:rPr>
                        <a:t> موارد ثبت شده درپورت تا 6 تيرماه 89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rtl="0" fontAlgn="b"/>
                      <a:endParaRPr lang="fa-IR" sz="1600" b="0" i="0" u="none" strike="noStrike">
                        <a:solidFill>
                          <a:srgbClr val="000000"/>
                        </a:solidFill>
                        <a:latin typeface="Arial"/>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180975">
                <a:tc>
                  <a:txBody>
                    <a:bodyPr/>
                    <a:lstStyle/>
                    <a:p>
                      <a:pPr algn="ctr" rtl="0" fontAlgn="b"/>
                      <a:r>
                        <a:rPr lang="fa-IR" sz="1600" b="1" i="0" u="none" strike="noStrike" dirty="0" smtClean="0">
                          <a:solidFill>
                            <a:srgbClr val="000000"/>
                          </a:solidFill>
                          <a:latin typeface="Arial"/>
                        </a:rPr>
                        <a:t>انجام</a:t>
                      </a:r>
                      <a:r>
                        <a:rPr lang="fa-IR" sz="1600" b="1" i="0" u="none" strike="noStrike" baseline="0" dirty="0" smtClean="0">
                          <a:solidFill>
                            <a:srgbClr val="000000"/>
                          </a:solidFill>
                          <a:latin typeface="Arial"/>
                        </a:rPr>
                        <a:t> بررسي</a:t>
                      </a:r>
                      <a:endParaRPr lang="en-US"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600" b="1" i="0" u="none" strike="noStrike" dirty="0" smtClean="0">
                          <a:solidFill>
                            <a:srgbClr val="000000"/>
                          </a:solidFill>
                          <a:latin typeface="Arial"/>
                        </a:rPr>
                        <a:t>تعداد</a:t>
                      </a:r>
                      <a:endParaRPr lang="fa-IR" sz="1600" b="1" i="0" u="none" strike="noStrike" dirty="0">
                        <a:solidFill>
                          <a:srgbClr val="000000"/>
                        </a:solidFill>
                        <a:latin typeface="Arial"/>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80975">
                <a:tc>
                  <a:txBody>
                    <a:bodyPr/>
                    <a:lstStyle/>
                    <a:p>
                      <a:pPr algn="r" rtl="1" fontAlgn="b"/>
                      <a:r>
                        <a:rPr lang="fa-IR" sz="1600" b="0" i="0" u="none" strike="noStrike">
                          <a:solidFill>
                            <a:srgbClr val="000000"/>
                          </a:solidFill>
                          <a:latin typeface="Arial"/>
                        </a:rPr>
                        <a:t>بلي</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600" b="0" i="0" u="none" strike="noStrike" dirty="0">
                          <a:solidFill>
                            <a:srgbClr val="000000"/>
                          </a:solidFill>
                          <a:latin typeface="Arial"/>
                        </a:rPr>
                        <a:t>133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180975">
                <a:tc>
                  <a:txBody>
                    <a:bodyPr/>
                    <a:lstStyle/>
                    <a:p>
                      <a:pPr algn="r" rtl="1" fontAlgn="b"/>
                      <a:r>
                        <a:rPr lang="fa-IR" sz="1600" b="0" i="0" u="none" strike="noStrike">
                          <a:solidFill>
                            <a:srgbClr val="000000"/>
                          </a:solidFill>
                          <a:latin typeface="Arial"/>
                        </a:rPr>
                        <a:t>خير</a:t>
                      </a:r>
                    </a:p>
                  </a:txBody>
                  <a:tcPr marL="9525" marR="9525" marT="9525" marB="0" anchor="b">
                    <a:lnL>
                      <a:noFill/>
                    </a:lnL>
                    <a:lnR>
                      <a:noFill/>
                    </a:lnR>
                    <a:lnT>
                      <a:noFill/>
                    </a:lnT>
                    <a:lnB>
                      <a:noFill/>
                    </a:lnB>
                  </a:tcPr>
                </a:tc>
                <a:tc>
                  <a:txBody>
                    <a:bodyPr/>
                    <a:lstStyle/>
                    <a:p>
                      <a:pPr algn="ctr" rtl="0" fontAlgn="b"/>
                      <a:r>
                        <a:rPr lang="fa-IR" sz="1600" b="0" i="0" u="none" strike="noStrike" dirty="0">
                          <a:solidFill>
                            <a:srgbClr val="000000"/>
                          </a:solidFill>
                          <a:latin typeface="Arial"/>
                        </a:rPr>
                        <a:t>4</a:t>
                      </a:r>
                    </a:p>
                  </a:txBody>
                  <a:tcPr marL="9525" marR="9525" marT="9525" marB="0" anchor="b">
                    <a:lnL>
                      <a:noFill/>
                    </a:lnL>
                    <a:lnR>
                      <a:noFill/>
                    </a:lnR>
                    <a:lnT>
                      <a:noFill/>
                    </a:lnT>
                    <a:lnB>
                      <a:noFill/>
                    </a:lnB>
                  </a:tcPr>
                </a:tc>
              </a:tr>
              <a:tr h="53300">
                <a:tc>
                  <a:txBody>
                    <a:bodyPr/>
                    <a:lstStyle/>
                    <a:p>
                      <a:pPr algn="r" rtl="0" fontAlgn="b"/>
                      <a:r>
                        <a:rPr lang="en-US" sz="16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600" b="0" i="0" u="none" strike="noStrike" dirty="0">
                          <a:solidFill>
                            <a:srgbClr val="000000"/>
                          </a:solidFill>
                          <a:latin typeface="Arial"/>
                        </a:rPr>
                        <a:t>12</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180975">
                <a:tc>
                  <a:txBody>
                    <a:bodyPr/>
                    <a:lstStyle/>
                    <a:p>
                      <a:pPr algn="r" rtl="0" fontAlgn="b"/>
                      <a:r>
                        <a:rPr lang="en-US" sz="16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600" b="1" i="0" u="none" strike="noStrike" dirty="0">
                          <a:solidFill>
                            <a:srgbClr val="000000"/>
                          </a:solidFill>
                          <a:latin typeface="Arial"/>
                        </a:rPr>
                        <a:t>149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graphicFrame>
        <p:nvGraphicFramePr>
          <p:cNvPr id="10" name="Table 9"/>
          <p:cNvGraphicFramePr>
            <a:graphicFrameLocks noGrp="1"/>
          </p:cNvGraphicFramePr>
          <p:nvPr/>
        </p:nvGraphicFramePr>
        <p:xfrm>
          <a:off x="898886" y="1052513"/>
          <a:ext cx="2722202" cy="5049496"/>
        </p:xfrm>
        <a:graphic>
          <a:graphicData uri="http://schemas.openxmlformats.org/drawingml/2006/table">
            <a:tbl>
              <a:tblPr rtl="1"/>
              <a:tblGrid>
                <a:gridCol w="1535411"/>
                <a:gridCol w="1186791"/>
              </a:tblGrid>
              <a:tr h="169447">
                <a:tc>
                  <a:txBody>
                    <a:bodyPr/>
                    <a:lstStyle/>
                    <a:p>
                      <a:pPr algn="r" rtl="1" fontAlgn="b"/>
                      <a:r>
                        <a:rPr lang="fa-IR" sz="1100" b="0" i="0" u="none" strike="noStrike" dirty="0">
                          <a:solidFill>
                            <a:srgbClr val="000000"/>
                          </a:solidFill>
                          <a:latin typeface="Arial"/>
                        </a:rPr>
                        <a:t>نوع گزارش</a:t>
                      </a:r>
                    </a:p>
                  </a:txBody>
                  <a:tcPr marL="7424" marR="7424" marT="7424" marB="0" anchor="b">
                    <a:lnL>
                      <a:noFill/>
                    </a:lnL>
                    <a:lnR>
                      <a:noFill/>
                    </a:lnR>
                    <a:lnT>
                      <a:noFill/>
                    </a:lnT>
                    <a:lnB>
                      <a:noFill/>
                    </a:lnB>
                    <a:solidFill>
                      <a:srgbClr val="DBE5F1"/>
                    </a:solidFill>
                  </a:tcPr>
                </a:tc>
                <a:tc>
                  <a:txBody>
                    <a:bodyPr/>
                    <a:lstStyle/>
                    <a:p>
                      <a:pPr algn="r" rtl="1" fontAlgn="b"/>
                      <a:r>
                        <a:rPr lang="fa-IR" sz="1100" b="0" i="0" u="none" strike="noStrike">
                          <a:solidFill>
                            <a:srgbClr val="000000"/>
                          </a:solidFill>
                          <a:latin typeface="Arial"/>
                        </a:rPr>
                        <a:t>فوري</a:t>
                      </a:r>
                    </a:p>
                  </a:txBody>
                  <a:tcPr marL="7424" marR="7424" marT="7424" marB="0" anchor="b">
                    <a:lnL>
                      <a:noFill/>
                    </a:lnL>
                    <a:lnR>
                      <a:noFill/>
                    </a:lnR>
                    <a:lnT>
                      <a:noFill/>
                    </a:lnT>
                    <a:lnB>
                      <a:noFill/>
                    </a:lnB>
                    <a:solidFill>
                      <a:srgbClr val="DBE5F1"/>
                    </a:solidFill>
                  </a:tcPr>
                </a:tc>
              </a:tr>
              <a:tr h="169447">
                <a:tc>
                  <a:txBody>
                    <a:bodyPr/>
                    <a:lstStyle/>
                    <a:p>
                      <a:pPr algn="r" rtl="1" fontAlgn="b"/>
                      <a:r>
                        <a:rPr lang="fa-IR" sz="1100" b="0" i="0" u="none" strike="noStrike">
                          <a:solidFill>
                            <a:srgbClr val="000000"/>
                          </a:solidFill>
                          <a:latin typeface="Arial"/>
                        </a:rPr>
                        <a:t>انجام بررسي</a:t>
                      </a: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r" rtl="1" fontAlgn="b"/>
                      <a:r>
                        <a:rPr lang="fa-IR" sz="1100" b="0" i="0" u="none" strike="noStrike">
                          <a:solidFill>
                            <a:srgbClr val="000000"/>
                          </a:solidFill>
                          <a:latin typeface="Arial"/>
                        </a:rPr>
                        <a:t>بلي</a:t>
                      </a: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330192">
                <a:tc>
                  <a:txBody>
                    <a:bodyPr/>
                    <a:lstStyle/>
                    <a:p>
                      <a:pPr algn="r" rtl="1" fontAlgn="b"/>
                      <a:r>
                        <a:rPr lang="fa-IR" sz="1100" b="0" i="0" u="none" strike="noStrike" dirty="0">
                          <a:solidFill>
                            <a:srgbClr val="000000"/>
                          </a:solidFill>
                          <a:latin typeface="Arial"/>
                        </a:rPr>
                        <a:t> موارد ثبت شده درپورت تا 6 تيرماه 89</a:t>
                      </a: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l" rtl="0" fontAlgn="b"/>
                      <a:endParaRPr lang="fa-IR" sz="1100" b="0" i="0" u="none" strike="noStrike" dirty="0">
                        <a:solidFill>
                          <a:srgbClr val="000000"/>
                        </a:solidFill>
                        <a:latin typeface="Arial"/>
                      </a:endParaRP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tcPr>
                </a:tc>
              </a:tr>
              <a:tr h="330192">
                <a:tc>
                  <a:txBody>
                    <a:bodyPr/>
                    <a:lstStyle/>
                    <a:p>
                      <a:pPr algn="l" rtl="0" fontAlgn="b"/>
                      <a:r>
                        <a:rPr lang="fa-IR" sz="1100" b="0" i="0" u="none" strike="noStrike" dirty="0" smtClean="0">
                          <a:solidFill>
                            <a:srgbClr val="000000"/>
                          </a:solidFill>
                          <a:latin typeface="Arial"/>
                        </a:rPr>
                        <a:t>دانشگاه</a:t>
                      </a:r>
                      <a:endParaRPr lang="en-US" sz="1100" b="0" i="0" u="none" strike="noStrike" dirty="0">
                        <a:solidFill>
                          <a:srgbClr val="000000"/>
                        </a:solidFill>
                        <a:latin typeface="Arial"/>
                      </a:endParaRP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ctr" rtl="0" fontAlgn="b"/>
                      <a:r>
                        <a:rPr lang="fa-IR" sz="1100" b="0" i="0" u="none" strike="noStrike" dirty="0" smtClean="0">
                          <a:solidFill>
                            <a:srgbClr val="000000"/>
                          </a:solidFill>
                          <a:latin typeface="Arial"/>
                        </a:rPr>
                        <a:t>تعداد </a:t>
                      </a:r>
                      <a:endParaRPr lang="fa-IR" sz="1100" b="0" i="0" u="none" strike="noStrike" dirty="0">
                        <a:solidFill>
                          <a:srgbClr val="000000"/>
                        </a:solidFill>
                        <a:latin typeface="Arial"/>
                      </a:endParaRP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169447">
                <a:tc>
                  <a:txBody>
                    <a:bodyPr/>
                    <a:lstStyle/>
                    <a:p>
                      <a:pPr algn="r" rtl="1" fontAlgn="b"/>
                      <a:r>
                        <a:rPr lang="fa-IR" sz="1100" b="0" i="0" u="none" strike="noStrike" dirty="0">
                          <a:solidFill>
                            <a:srgbClr val="000000"/>
                          </a:solidFill>
                          <a:latin typeface="Arial"/>
                        </a:rPr>
                        <a:t>آذربایجان غربی</a:t>
                      </a: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100" b="0" i="0" u="none" strike="noStrike" dirty="0">
                          <a:solidFill>
                            <a:srgbClr val="000000"/>
                          </a:solidFill>
                          <a:latin typeface="Arial"/>
                        </a:rPr>
                        <a:t>10</a:t>
                      </a: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tcPr>
                </a:tc>
              </a:tr>
              <a:tr h="169447">
                <a:tc>
                  <a:txBody>
                    <a:bodyPr/>
                    <a:lstStyle/>
                    <a:p>
                      <a:pPr algn="r" rtl="1" fontAlgn="b"/>
                      <a:r>
                        <a:rPr lang="fa-IR" sz="1100" b="0" i="0" u="none" strike="noStrike">
                          <a:solidFill>
                            <a:srgbClr val="000000"/>
                          </a:solidFill>
                          <a:latin typeface="Arial"/>
                        </a:rPr>
                        <a:t>اصفهان‎‎</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21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اهواز‎‎</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3</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ايران‎‎</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ايلام‎‎</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بابل‎‎</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9</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بيرجند‎‎</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2</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تبريز‎‎</a:t>
                      </a:r>
                    </a:p>
                  </a:txBody>
                  <a:tcPr marL="7424" marR="7424" marT="7424" marB="0" anchor="b">
                    <a:lnL>
                      <a:noFill/>
                    </a:lnL>
                    <a:lnR>
                      <a:noFill/>
                    </a:lnR>
                    <a:lnT>
                      <a:noFill/>
                    </a:lnT>
                    <a:lnB>
                      <a:noFill/>
                    </a:lnB>
                  </a:tcPr>
                </a:tc>
                <a:tc>
                  <a:txBody>
                    <a:bodyPr/>
                    <a:lstStyle/>
                    <a:p>
                      <a:pPr algn="ctr" rtl="0" fontAlgn="b"/>
                      <a:r>
                        <a:rPr lang="fa-IR" sz="1100" b="0" i="0" u="none" strike="noStrike">
                          <a:solidFill>
                            <a:srgbClr val="000000"/>
                          </a:solidFill>
                          <a:latin typeface="Arial"/>
                        </a:rPr>
                        <a:t>8</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چهارمحال و بختیاری</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خراسان شمالی</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شهيد ‎‎بهشتي‎‎</a:t>
                      </a:r>
                    </a:p>
                  </a:txBody>
                  <a:tcPr marL="7424" marR="7424" marT="7424" marB="0" anchor="b">
                    <a:lnL>
                      <a:noFill/>
                    </a:lnL>
                    <a:lnR>
                      <a:noFill/>
                    </a:lnR>
                    <a:lnT>
                      <a:noFill/>
                    </a:lnT>
                    <a:lnB>
                      <a:noFill/>
                    </a:lnB>
                  </a:tcPr>
                </a:tc>
                <a:tc>
                  <a:txBody>
                    <a:bodyPr/>
                    <a:lstStyle/>
                    <a:p>
                      <a:pPr algn="ctr" rtl="0" fontAlgn="b"/>
                      <a:r>
                        <a:rPr lang="fa-IR" sz="1100" b="0" i="0" u="none" strike="noStrike">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شيراز‎‎</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کرج</a:t>
                      </a:r>
                    </a:p>
                  </a:txBody>
                  <a:tcPr marL="7424" marR="7424" marT="7424" marB="0" anchor="b">
                    <a:lnL>
                      <a:noFill/>
                    </a:lnL>
                    <a:lnR>
                      <a:noFill/>
                    </a:lnR>
                    <a:lnT>
                      <a:noFill/>
                    </a:lnT>
                    <a:lnB>
                      <a:noFill/>
                    </a:lnB>
                  </a:tcPr>
                </a:tc>
                <a:tc>
                  <a:txBody>
                    <a:bodyPr/>
                    <a:lstStyle/>
                    <a:p>
                      <a:pPr algn="ctr" rtl="0" fontAlgn="b"/>
                      <a:r>
                        <a:rPr lang="fa-IR" sz="1100" b="0" i="0" u="none" strike="noStrike">
                          <a:solidFill>
                            <a:srgbClr val="000000"/>
                          </a:solidFill>
                          <a:latin typeface="Arial"/>
                        </a:rPr>
                        <a:t>2</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كاشان‎ ‎</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5</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كردستان‎ ‎</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گلستان‎‎</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2</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گيلان‎‎</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8</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مازندران‎‎</a:t>
                      </a:r>
                    </a:p>
                  </a:txBody>
                  <a:tcPr marL="7424" marR="7424" marT="7424" marB="0" anchor="b">
                    <a:lnL>
                      <a:noFill/>
                    </a:lnL>
                    <a:lnR>
                      <a:noFill/>
                    </a:lnR>
                    <a:lnT>
                      <a:noFill/>
                    </a:lnT>
                    <a:lnB>
                      <a:noFill/>
                    </a:lnB>
                  </a:tcPr>
                </a:tc>
                <a:tc>
                  <a:txBody>
                    <a:bodyPr/>
                    <a:lstStyle/>
                    <a:p>
                      <a:pPr algn="ctr" rtl="0" fontAlgn="b"/>
                      <a:r>
                        <a:rPr lang="fa-IR" sz="1100" b="0" i="0" u="none" strike="noStrike">
                          <a:solidFill>
                            <a:srgbClr val="000000"/>
                          </a:solidFill>
                          <a:latin typeface="Arial"/>
                        </a:rPr>
                        <a:t>11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مرکزی‎</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12</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مشهد‎‎</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5</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هرمزگان</a:t>
                      </a:r>
                    </a:p>
                  </a:txBody>
                  <a:tcPr marL="7424" marR="7424" marT="7424" marB="0" anchor="b">
                    <a:lnL>
                      <a:noFill/>
                    </a:lnL>
                    <a:lnR>
                      <a:noFill/>
                    </a:lnR>
                    <a:lnT>
                      <a:noFill/>
                    </a:lnT>
                    <a:lnB>
                      <a:noFill/>
                    </a:lnB>
                  </a:tcPr>
                </a:tc>
                <a:tc>
                  <a:txBody>
                    <a:bodyPr/>
                    <a:lstStyle/>
                    <a:p>
                      <a:pPr algn="ctr" rtl="0" fontAlgn="b"/>
                      <a:r>
                        <a:rPr lang="fa-IR" sz="1100" b="0" i="0" u="none" strike="noStrike" dirty="0">
                          <a:solidFill>
                            <a:srgbClr val="000000"/>
                          </a:solidFill>
                          <a:latin typeface="Arial"/>
                        </a:rPr>
                        <a:t>1</a:t>
                      </a:r>
                    </a:p>
                  </a:txBody>
                  <a:tcPr marL="7424" marR="7424" marT="7424" marB="0" anchor="b">
                    <a:lnL>
                      <a:noFill/>
                    </a:lnL>
                    <a:lnR>
                      <a:noFill/>
                    </a:lnR>
                    <a:lnT>
                      <a:noFill/>
                    </a:lnT>
                    <a:lnB>
                      <a:noFill/>
                    </a:lnB>
                  </a:tcPr>
                </a:tc>
              </a:tr>
              <a:tr h="169447">
                <a:tc>
                  <a:txBody>
                    <a:bodyPr/>
                    <a:lstStyle/>
                    <a:p>
                      <a:pPr algn="r" rtl="1" fontAlgn="b"/>
                      <a:r>
                        <a:rPr lang="fa-IR" sz="1100" b="0" i="0" u="none" strike="noStrike">
                          <a:solidFill>
                            <a:srgbClr val="000000"/>
                          </a:solidFill>
                          <a:latin typeface="Arial"/>
                        </a:rPr>
                        <a:t>همدان‎‎</a:t>
                      </a: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100" b="0" i="0" u="none" strike="noStrike" dirty="0">
                          <a:solidFill>
                            <a:srgbClr val="000000"/>
                          </a:solidFill>
                          <a:latin typeface="Arial"/>
                        </a:rPr>
                        <a:t>7</a:t>
                      </a:r>
                    </a:p>
                  </a:txBody>
                  <a:tcPr marL="7424" marR="7424" marT="7424" marB="0" anchor="b">
                    <a:lnL>
                      <a:noFill/>
                    </a:lnL>
                    <a:lnR>
                      <a:noFill/>
                    </a:lnR>
                    <a:lnT>
                      <a:noFill/>
                    </a:lnT>
                    <a:lnB w="6350" cap="flat" cmpd="sng" algn="ctr">
                      <a:solidFill>
                        <a:srgbClr val="95B3D7"/>
                      </a:solidFill>
                      <a:prstDash val="solid"/>
                      <a:round/>
                      <a:headEnd type="none" w="med" len="med"/>
                      <a:tailEnd type="none" w="med" len="med"/>
                    </a:lnB>
                  </a:tcPr>
                </a:tc>
              </a:tr>
              <a:tr h="169447">
                <a:tc>
                  <a:txBody>
                    <a:bodyPr/>
                    <a:lstStyle/>
                    <a:p>
                      <a:pPr algn="r" rtl="0" fontAlgn="b"/>
                      <a:r>
                        <a:rPr lang="en-US" sz="1100" b="0" i="0" u="none" strike="noStrike">
                          <a:solidFill>
                            <a:srgbClr val="000000"/>
                          </a:solidFill>
                          <a:latin typeface="Arial"/>
                        </a:rPr>
                        <a:t>Grand Total</a:t>
                      </a: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100" b="0" i="0" u="none" strike="noStrike" dirty="0">
                          <a:solidFill>
                            <a:srgbClr val="000000"/>
                          </a:solidFill>
                          <a:latin typeface="Arial"/>
                        </a:rPr>
                        <a:t>133</a:t>
                      </a:r>
                    </a:p>
                  </a:txBody>
                  <a:tcPr marL="7424" marR="7424" marT="7424"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sp>
        <p:nvSpPr>
          <p:cNvPr id="12" name="Oval 11"/>
          <p:cNvSpPr/>
          <p:nvPr/>
        </p:nvSpPr>
        <p:spPr>
          <a:xfrm>
            <a:off x="4859338" y="4652963"/>
            <a:ext cx="576262" cy="2873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50273" name="TextBox 12"/>
          <p:cNvSpPr txBox="1">
            <a:spLocks noChangeArrowheads="1"/>
          </p:cNvSpPr>
          <p:nvPr/>
        </p:nvSpPr>
        <p:spPr bwMode="auto">
          <a:xfrm>
            <a:off x="2051050" y="333375"/>
            <a:ext cx="5113338" cy="522288"/>
          </a:xfrm>
          <a:prstGeom prst="rect">
            <a:avLst/>
          </a:prstGeom>
          <a:noFill/>
          <a:ln w="9525">
            <a:noFill/>
            <a:miter lim="800000"/>
            <a:headEnd/>
            <a:tailEnd/>
          </a:ln>
        </p:spPr>
        <p:txBody>
          <a:bodyPr>
            <a:spAutoFit/>
          </a:bodyPr>
          <a:lstStyle/>
          <a:p>
            <a:pPr algn="ctr"/>
            <a:r>
              <a:rPr lang="fa-IR" sz="2800" b="1">
                <a:solidFill>
                  <a:srgbClr val="C00000"/>
                </a:solidFill>
              </a:rPr>
              <a:t>تعداد مورد انتظاربراي ارسال فرم بررسي</a:t>
            </a:r>
          </a:p>
        </p:txBody>
      </p:sp>
      <p:cxnSp>
        <p:nvCxnSpPr>
          <p:cNvPr id="15" name="Straight Arrow Connector 14"/>
          <p:cNvCxnSpPr/>
          <p:nvPr/>
        </p:nvCxnSpPr>
        <p:spPr>
          <a:xfrm rot="16200000" flipV="1">
            <a:off x="3815557" y="3609181"/>
            <a:ext cx="1295400" cy="792163"/>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AF4AE89-F33D-401A-8CF3-B9375144687E}" type="slidenum">
              <a:rPr lang="ar-SA" smtClean="0"/>
              <a:pPr/>
              <a:t>46</a:t>
            </a:fld>
            <a:endParaRPr lang="en-US" smtClean="0"/>
          </a:p>
        </p:txBody>
      </p:sp>
      <p:sp>
        <p:nvSpPr>
          <p:cNvPr id="51203"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
        <p:nvSpPr>
          <p:cNvPr id="51204" name="TextBox 12"/>
          <p:cNvSpPr txBox="1">
            <a:spLocks noChangeArrowheads="1"/>
          </p:cNvSpPr>
          <p:nvPr/>
        </p:nvSpPr>
        <p:spPr bwMode="auto">
          <a:xfrm>
            <a:off x="2051050" y="333375"/>
            <a:ext cx="5113338" cy="954088"/>
          </a:xfrm>
          <a:prstGeom prst="rect">
            <a:avLst/>
          </a:prstGeom>
          <a:noFill/>
          <a:ln w="9525">
            <a:noFill/>
            <a:miter lim="800000"/>
            <a:headEnd/>
            <a:tailEnd/>
          </a:ln>
        </p:spPr>
        <p:txBody>
          <a:bodyPr>
            <a:spAutoFit/>
          </a:bodyPr>
          <a:lstStyle/>
          <a:p>
            <a:pPr algn="ctr"/>
            <a:r>
              <a:rPr lang="fa-IR" sz="2800" b="1">
                <a:solidFill>
                  <a:srgbClr val="C00000"/>
                </a:solidFill>
              </a:rPr>
              <a:t>گزارش اوليه ظرف يك هفته از گزارش فوت وتكميل مستندات دراسرع وقت </a:t>
            </a:r>
          </a:p>
        </p:txBody>
      </p:sp>
      <p:graphicFrame>
        <p:nvGraphicFramePr>
          <p:cNvPr id="9" name="Table 8"/>
          <p:cNvGraphicFramePr>
            <a:graphicFrameLocks noGrp="1"/>
          </p:cNvGraphicFramePr>
          <p:nvPr/>
        </p:nvGraphicFramePr>
        <p:xfrm>
          <a:off x="4499943" y="1700213"/>
          <a:ext cx="2826370" cy="3672406"/>
        </p:xfrm>
        <a:graphic>
          <a:graphicData uri="http://schemas.openxmlformats.org/drawingml/2006/table">
            <a:tbl>
              <a:tblPr rtl="1"/>
              <a:tblGrid>
                <a:gridCol w="1594165"/>
                <a:gridCol w="1232205"/>
              </a:tblGrid>
              <a:tr h="735220">
                <a:tc>
                  <a:txBody>
                    <a:bodyPr/>
                    <a:lstStyle/>
                    <a:p>
                      <a:pPr algn="r" rtl="1" fontAlgn="b"/>
                      <a:r>
                        <a:rPr lang="fa-IR" sz="1400" b="1" i="0" u="none" strike="noStrike" dirty="0">
                          <a:solidFill>
                            <a:srgbClr val="000000"/>
                          </a:solidFill>
                          <a:latin typeface="Arial"/>
                        </a:rPr>
                        <a:t> موارد ثبت شده درپورت تا 6 تيرماه 89</a:t>
                      </a:r>
                    </a:p>
                  </a:txBody>
                  <a:tcPr marL="9525" marR="9525" marT="9525" marB="0" anchor="b">
                    <a:lnL>
                      <a:noFill/>
                    </a:lnL>
                    <a:lnR>
                      <a:noFill/>
                    </a:lnR>
                    <a:lnT>
                      <a:noFill/>
                    </a:lnT>
                    <a:lnB>
                      <a:noFill/>
                    </a:lnB>
                  </a:tcPr>
                </a:tc>
                <a:tc>
                  <a:txBody>
                    <a:bodyPr/>
                    <a:lstStyle/>
                    <a:p>
                      <a:pPr algn="l" rtl="0" fontAlgn="b"/>
                      <a:endParaRPr lang="fa-IR" sz="1400" b="0" i="0" u="none" strike="noStrike" dirty="0">
                        <a:solidFill>
                          <a:srgbClr val="000000"/>
                        </a:solidFill>
                        <a:latin typeface="Arial"/>
                      </a:endParaRPr>
                    </a:p>
                  </a:txBody>
                  <a:tcPr marL="9525" marR="9525" marT="9525" marB="0" anchor="b">
                    <a:lnL>
                      <a:noFill/>
                    </a:lnL>
                    <a:lnR>
                      <a:noFill/>
                    </a:lnR>
                    <a:lnT>
                      <a:noFill/>
                    </a:lnT>
                    <a:lnB>
                      <a:noFill/>
                    </a:lnB>
                  </a:tcPr>
                </a:tc>
              </a:tr>
              <a:tr h="588900">
                <a:tc>
                  <a:txBody>
                    <a:bodyPr/>
                    <a:lstStyle/>
                    <a:p>
                      <a:pPr algn="l" rtl="0" fontAlgn="b"/>
                      <a:r>
                        <a:rPr lang="en-US" sz="1400" b="1" i="0" u="none" strike="noStrike">
                          <a:solidFill>
                            <a:srgbClr val="000000"/>
                          </a:solidFill>
                          <a:latin typeface="Arial"/>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c>
                  <a:txBody>
                    <a:bodyPr/>
                    <a:lstStyle/>
                    <a:p>
                      <a:pPr algn="l" rtl="0" fontAlgn="b"/>
                      <a:r>
                        <a:rPr lang="en-US" sz="1400" b="1" i="0" u="none" strike="noStrike" dirty="0">
                          <a:solidFill>
                            <a:srgbClr val="000000"/>
                          </a:solidFill>
                          <a:latin typeface="Arial"/>
                        </a:rPr>
                        <a:t>Count of </a:t>
                      </a:r>
                      <a:r>
                        <a:rPr lang="fa-IR" sz="1400" b="1" i="0" u="none" strike="noStrike" dirty="0">
                          <a:solidFill>
                            <a:srgbClr val="000000"/>
                          </a:solidFill>
                          <a:latin typeface="Arial"/>
                        </a:rPr>
                        <a:t>نام خانوادگی ونام</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BE5F1"/>
                    </a:solidFill>
                  </a:tcPr>
                </a:tc>
              </a:tr>
              <a:tr h="309091">
                <a:tc>
                  <a:txBody>
                    <a:bodyPr/>
                    <a:lstStyle/>
                    <a:p>
                      <a:pPr algn="r" rtl="1" fontAlgn="b"/>
                      <a:r>
                        <a:rPr lang="fa-IR" sz="1400" b="0" i="0" u="none" strike="noStrike">
                          <a:solidFill>
                            <a:srgbClr val="000000"/>
                          </a:solidFill>
                          <a:latin typeface="Arial"/>
                        </a:rPr>
                        <a:t>بهبود</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rtl="0" fontAlgn="b"/>
                      <a:r>
                        <a:rPr lang="fa-IR" sz="1400" b="0" i="0" u="none" strike="noStrike">
                          <a:solidFill>
                            <a:srgbClr val="000000"/>
                          </a:solidFill>
                          <a:latin typeface="Arial"/>
                        </a:rPr>
                        <a:t>502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309091">
                <a:tc>
                  <a:txBody>
                    <a:bodyPr/>
                    <a:lstStyle/>
                    <a:p>
                      <a:pPr algn="r" rtl="1" fontAlgn="b"/>
                      <a:r>
                        <a:rPr lang="fa-IR" sz="1400" b="0" i="0" u="none" strike="noStrike">
                          <a:solidFill>
                            <a:srgbClr val="000000"/>
                          </a:solidFill>
                          <a:latin typeface="Arial"/>
                        </a:rPr>
                        <a:t>تحت درمان</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309</a:t>
                      </a:r>
                    </a:p>
                  </a:txBody>
                  <a:tcPr marL="9525" marR="9525" marT="9525" marB="0" anchor="b">
                    <a:lnL>
                      <a:noFill/>
                    </a:lnL>
                    <a:lnR>
                      <a:noFill/>
                    </a:lnR>
                    <a:lnT>
                      <a:noFill/>
                    </a:lnT>
                    <a:lnB>
                      <a:noFill/>
                    </a:lnB>
                  </a:tcPr>
                </a:tc>
              </a:tr>
              <a:tr h="493740">
                <a:tc>
                  <a:txBody>
                    <a:bodyPr/>
                    <a:lstStyle/>
                    <a:p>
                      <a:pPr algn="r" rtl="1" fontAlgn="b"/>
                      <a:r>
                        <a:rPr lang="fa-IR" sz="1400" b="0" i="0" u="none" strike="noStrike">
                          <a:solidFill>
                            <a:srgbClr val="000000"/>
                          </a:solidFill>
                          <a:latin typeface="Arial"/>
                        </a:rPr>
                        <a:t>عارضه ماندگار(ناتوانی ومعلولیت)</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2</a:t>
                      </a:r>
                    </a:p>
                  </a:txBody>
                  <a:tcPr marL="9525" marR="9525" marT="9525" marB="0" anchor="b">
                    <a:lnL>
                      <a:noFill/>
                    </a:lnL>
                    <a:lnR>
                      <a:noFill/>
                    </a:lnR>
                    <a:lnT>
                      <a:noFill/>
                    </a:lnT>
                    <a:lnB>
                      <a:noFill/>
                    </a:lnB>
                  </a:tcPr>
                </a:tc>
              </a:tr>
              <a:tr h="309091">
                <a:tc>
                  <a:txBody>
                    <a:bodyPr/>
                    <a:lstStyle/>
                    <a:p>
                      <a:pPr algn="r" rtl="1" fontAlgn="b"/>
                      <a:r>
                        <a:rPr lang="fa-IR" sz="1400" b="0" i="0" u="none" strike="noStrike">
                          <a:solidFill>
                            <a:srgbClr val="000000"/>
                          </a:solidFill>
                          <a:latin typeface="Arial"/>
                        </a:rPr>
                        <a:t>فوت</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4</a:t>
                      </a:r>
                    </a:p>
                  </a:txBody>
                  <a:tcPr marL="9525" marR="9525" marT="9525" marB="0" anchor="b">
                    <a:lnL>
                      <a:noFill/>
                    </a:lnL>
                    <a:lnR>
                      <a:noFill/>
                    </a:lnR>
                    <a:lnT>
                      <a:noFill/>
                    </a:lnT>
                    <a:lnB>
                      <a:noFill/>
                    </a:lnB>
                  </a:tcPr>
                </a:tc>
              </a:tr>
              <a:tr h="309091">
                <a:tc>
                  <a:txBody>
                    <a:bodyPr/>
                    <a:lstStyle/>
                    <a:p>
                      <a:pPr algn="r" rtl="1" fontAlgn="b"/>
                      <a:r>
                        <a:rPr lang="fa-IR" sz="1400" b="0" i="0" u="none" strike="noStrike">
                          <a:solidFill>
                            <a:srgbClr val="000000"/>
                          </a:solidFill>
                          <a:latin typeface="Arial"/>
                        </a:rPr>
                        <a:t>نامشخص</a:t>
                      </a:r>
                    </a:p>
                  </a:txBody>
                  <a:tcPr marL="9525" marR="9525" marT="9525" marB="0" anchor="b">
                    <a:lnL>
                      <a:noFill/>
                    </a:lnL>
                    <a:lnR>
                      <a:noFill/>
                    </a:lnR>
                    <a:lnT>
                      <a:noFill/>
                    </a:lnT>
                    <a:lnB>
                      <a:noFill/>
                    </a:lnB>
                  </a:tcPr>
                </a:tc>
                <a:tc>
                  <a:txBody>
                    <a:bodyPr/>
                    <a:lstStyle/>
                    <a:p>
                      <a:pPr algn="ctr" rtl="0" fontAlgn="b"/>
                      <a:r>
                        <a:rPr lang="fa-IR" sz="1400" b="0" i="0" u="none" strike="noStrike">
                          <a:solidFill>
                            <a:srgbClr val="000000"/>
                          </a:solidFill>
                          <a:latin typeface="Arial"/>
                        </a:rPr>
                        <a:t>44</a:t>
                      </a:r>
                    </a:p>
                  </a:txBody>
                  <a:tcPr marL="9525" marR="9525" marT="9525" marB="0" anchor="b">
                    <a:lnL>
                      <a:noFill/>
                    </a:lnL>
                    <a:lnR>
                      <a:noFill/>
                    </a:lnR>
                    <a:lnT>
                      <a:noFill/>
                    </a:lnT>
                    <a:lnB>
                      <a:noFill/>
                    </a:lnB>
                  </a:tcPr>
                </a:tc>
              </a:tr>
              <a:tr h="309091">
                <a:tc>
                  <a:txBody>
                    <a:bodyPr/>
                    <a:lstStyle/>
                    <a:p>
                      <a:pPr algn="r" rtl="0" fontAlgn="b"/>
                      <a:r>
                        <a:rPr lang="en-US" sz="1400" b="0" i="0" u="none" strike="noStrike">
                          <a:solidFill>
                            <a:srgbClr val="000000"/>
                          </a:solidFill>
                          <a:latin typeface="Arial"/>
                        </a:rPr>
                        <a:t>(blank)</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rtl="0" fontAlgn="b"/>
                      <a:r>
                        <a:rPr lang="fa-IR" sz="1400" b="0" i="0" u="none" strike="noStrike" dirty="0">
                          <a:solidFill>
                            <a:srgbClr val="000000"/>
                          </a:solidFill>
                          <a:latin typeface="Arial"/>
                        </a:rPr>
                        <a:t>27</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309091">
                <a:tc>
                  <a:txBody>
                    <a:bodyPr/>
                    <a:lstStyle/>
                    <a:p>
                      <a:pPr algn="r" rtl="0" fontAlgn="b"/>
                      <a:r>
                        <a:rPr lang="en-US" sz="1400" b="1" i="0" u="none" strike="noStrike">
                          <a:solidFill>
                            <a:srgbClr val="000000"/>
                          </a:solidFill>
                          <a:latin typeface="Arial"/>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c>
                  <a:txBody>
                    <a:bodyPr/>
                    <a:lstStyle/>
                    <a:p>
                      <a:pPr algn="ctr" rtl="0" fontAlgn="b"/>
                      <a:r>
                        <a:rPr lang="fa-IR" sz="1400" b="1" i="0" u="none" strike="noStrike" dirty="0">
                          <a:solidFill>
                            <a:srgbClr val="000000"/>
                          </a:solidFill>
                          <a:latin typeface="Arial"/>
                        </a:rPr>
                        <a:t>888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BE5F1"/>
                    </a:solidFill>
                  </a:tcPr>
                </a:tc>
              </a:tr>
            </a:tbl>
          </a:graphicData>
        </a:graphic>
      </p:graphicFrame>
      <p:graphicFrame>
        <p:nvGraphicFramePr>
          <p:cNvPr id="11" name="Table 10"/>
          <p:cNvGraphicFramePr>
            <a:graphicFrameLocks noGrp="1"/>
          </p:cNvGraphicFramePr>
          <p:nvPr/>
        </p:nvGraphicFramePr>
        <p:xfrm>
          <a:off x="755576" y="1844675"/>
          <a:ext cx="3168724" cy="3456381"/>
        </p:xfrm>
        <a:graphic>
          <a:graphicData uri="http://schemas.openxmlformats.org/drawingml/2006/table">
            <a:tbl>
              <a:tblPr rtl="1"/>
              <a:tblGrid>
                <a:gridCol w="1489570"/>
                <a:gridCol w="1679154"/>
              </a:tblGrid>
              <a:tr h="1115161">
                <a:tc>
                  <a:txBody>
                    <a:bodyPr/>
                    <a:lstStyle/>
                    <a:p>
                      <a:pPr algn="r" rtl="1" fontAlgn="b"/>
                      <a:r>
                        <a:rPr lang="fa-IR" sz="1400" b="1" i="0" u="none" strike="noStrike" dirty="0">
                          <a:solidFill>
                            <a:srgbClr val="FFFFFF"/>
                          </a:solidFill>
                          <a:latin typeface="Arial"/>
                        </a:rPr>
                        <a:t>نام دانشگاه</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r" rtl="1" fontAlgn="b"/>
                      <a:r>
                        <a:rPr lang="fa-IR" sz="1400" b="1" i="0" u="none" strike="noStrike">
                          <a:solidFill>
                            <a:srgbClr val="FFFFFF"/>
                          </a:solidFill>
                          <a:latin typeface="Arial"/>
                        </a:rPr>
                        <a:t>نام شهرستان</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585305">
                <a:tc>
                  <a:txBody>
                    <a:bodyPr/>
                    <a:lstStyle/>
                    <a:p>
                      <a:pPr algn="r" rtl="1" fontAlgn="b"/>
                      <a:r>
                        <a:rPr lang="fa-IR" sz="1400" b="0" i="0" u="none" strike="noStrike">
                          <a:solidFill>
                            <a:srgbClr val="000000"/>
                          </a:solidFill>
                          <a:latin typeface="Arial"/>
                        </a:rPr>
                        <a:t>مشهد‎‎</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400" b="0" i="0" u="none" strike="noStrike">
                          <a:solidFill>
                            <a:srgbClr val="000000"/>
                          </a:solidFill>
                          <a:latin typeface="Arial"/>
                        </a:rPr>
                        <a:t>قوچان</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85305">
                <a:tc>
                  <a:txBody>
                    <a:bodyPr/>
                    <a:lstStyle/>
                    <a:p>
                      <a:pPr algn="r" rtl="1" fontAlgn="b"/>
                      <a:r>
                        <a:rPr lang="fa-IR" sz="1400" b="0" i="0" u="none" strike="noStrike">
                          <a:solidFill>
                            <a:srgbClr val="000000"/>
                          </a:solidFill>
                          <a:latin typeface="Arial"/>
                        </a:rPr>
                        <a:t>مرکزی‎</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rtl="1" fontAlgn="b"/>
                      <a:r>
                        <a:rPr lang="fa-IR" sz="1400" b="0" i="0" u="none" strike="noStrike">
                          <a:solidFill>
                            <a:srgbClr val="000000"/>
                          </a:solidFill>
                          <a:latin typeface="Arial"/>
                        </a:rPr>
                        <a:t>شازند</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585305">
                <a:tc>
                  <a:txBody>
                    <a:bodyPr/>
                    <a:lstStyle/>
                    <a:p>
                      <a:pPr algn="r" rtl="1" fontAlgn="b"/>
                      <a:r>
                        <a:rPr lang="fa-IR" sz="1400" b="0" i="0" u="none" strike="noStrike" dirty="0">
                          <a:solidFill>
                            <a:srgbClr val="000000"/>
                          </a:solidFill>
                          <a:latin typeface="Arial"/>
                        </a:rPr>
                        <a:t>كاشان‎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rtl="1" fontAlgn="b"/>
                      <a:r>
                        <a:rPr lang="fa-IR" sz="1400" b="0" i="0" u="none" strike="noStrike">
                          <a:solidFill>
                            <a:srgbClr val="000000"/>
                          </a:solidFill>
                          <a:latin typeface="Arial"/>
                        </a:rPr>
                        <a:t>كاشان</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85305">
                <a:tc>
                  <a:txBody>
                    <a:bodyPr/>
                    <a:lstStyle/>
                    <a:p>
                      <a:pPr algn="r" rtl="1" fontAlgn="b"/>
                      <a:r>
                        <a:rPr lang="fa-IR" sz="1400" b="0" i="0" u="none" strike="noStrike">
                          <a:solidFill>
                            <a:srgbClr val="000000"/>
                          </a:solidFill>
                          <a:latin typeface="Arial"/>
                        </a:rPr>
                        <a:t>اهواز‎‎</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rtl="1" fontAlgn="b"/>
                      <a:r>
                        <a:rPr lang="fa-IR" sz="1400" b="0" i="0" u="none" strike="noStrike" dirty="0">
                          <a:solidFill>
                            <a:srgbClr val="000000"/>
                          </a:solidFill>
                          <a:latin typeface="Arial"/>
                        </a:rPr>
                        <a:t>دشت آزادگان</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4" name="Oval 13"/>
          <p:cNvSpPr/>
          <p:nvPr/>
        </p:nvSpPr>
        <p:spPr>
          <a:xfrm>
            <a:off x="4787900" y="4221163"/>
            <a:ext cx="576263" cy="215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8328"/>
            <a:ext cx="8110736" cy="1143000"/>
          </a:xfrm>
        </p:spPr>
        <p:txBody>
          <a:bodyPr>
            <a:noAutofit/>
          </a:bodyPr>
          <a:lstStyle/>
          <a:p>
            <a:pPr algn="r">
              <a:defRPr/>
            </a:pPr>
            <a:r>
              <a:rPr lang="fa-IR" sz="2800" dirty="0" smtClean="0">
                <a:solidFill>
                  <a:srgbClr val="FF0000"/>
                </a:solidFill>
                <a:latin typeface="Arial" pitchFamily="34" charset="0"/>
                <a:cs typeface="Arial" pitchFamily="34" charset="0"/>
              </a:rPr>
              <a:t>انتظارات:</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 </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1- به روز آوري ،تصحيح وتكميل اطلاعات درپورت دراسرع وقت</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 2-آموزش گزارشدهي جديد وبرگزاري كارگاه شهرستاني دراولين فرصت واعلام تاريج انجام آن به مركزمديريت بيماريها دراولين فرصت پس ازبازگشت به دانشگاهها</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3-استفاده ازفرمهاي جديد در كليه مراكز</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4-واكنش سريع و سريع نسبت به گزارش موارد فوت وبه عبارتي بهترانعكاس سريع آن يعني ارسال گزارش اوليه تا يك هفته پس ازگزارش مورد</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5-ارسال فرم بررسي هايي كه ارسال آن طبق دستورالعمل الزامي است .</a:t>
            </a:r>
            <a:br>
              <a:rPr lang="fa-IR" sz="2800" dirty="0" smtClean="0">
                <a:solidFill>
                  <a:srgbClr val="FF0000"/>
                </a:solidFill>
                <a:latin typeface="Arial" pitchFamily="34" charset="0"/>
                <a:cs typeface="Arial" pitchFamily="34" charset="0"/>
              </a:rPr>
            </a:br>
            <a:r>
              <a:rPr lang="fa-IR" sz="2800" dirty="0" smtClean="0">
                <a:solidFill>
                  <a:srgbClr val="FF0000"/>
                </a:solidFill>
                <a:latin typeface="Arial" pitchFamily="34" charset="0"/>
                <a:cs typeface="Arial" pitchFamily="34" charset="0"/>
              </a:rPr>
              <a:t>6-بازديد تيم </a:t>
            </a:r>
            <a:r>
              <a:rPr lang="en-US" sz="2800" dirty="0" smtClean="0">
                <a:solidFill>
                  <a:srgbClr val="FF0000"/>
                </a:solidFill>
                <a:latin typeface="Arial" pitchFamily="34" charset="0"/>
                <a:cs typeface="Arial" pitchFamily="34" charset="0"/>
              </a:rPr>
              <a:t>WHO</a:t>
            </a:r>
            <a:r>
              <a:rPr lang="fa-IR" sz="2800" dirty="0" smtClean="0">
                <a:solidFill>
                  <a:srgbClr val="FF0000"/>
                </a:solidFill>
                <a:latin typeface="Arial" pitchFamily="34" charset="0"/>
                <a:cs typeface="Arial" pitchFamily="34" charset="0"/>
              </a:rPr>
              <a:t>در15مرداد ماه ازسطوح مختلف مراقبت دردانشگاهها(مركزبهداشت –خانه بهداشت و...) ولزوم آموزش پرسنل و وجود مستندات مطابق دستورالعمل ها</a:t>
            </a:r>
            <a:endParaRPr lang="en-US" sz="2800" dirty="0">
              <a:solidFill>
                <a:srgbClr val="FF0000"/>
              </a:solidFill>
              <a:latin typeface="Arial" pitchFamily="34" charset="0"/>
              <a:cs typeface="Arial" pitchFamily="34" charset="0"/>
            </a:endParaRPr>
          </a:p>
        </p:txBody>
      </p:sp>
      <p:sp>
        <p:nvSpPr>
          <p:cNvPr id="5222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FD94B3C-A101-4B58-8BF8-4DEA446177D7}" type="slidenum">
              <a:rPr lang="ar-SA" smtClean="0"/>
              <a:pPr/>
              <a:t>47</a:t>
            </a:fld>
            <a:endParaRPr lang="en-US" smtClean="0"/>
          </a:p>
        </p:txBody>
      </p:sp>
      <p:sp>
        <p:nvSpPr>
          <p:cNvPr id="52228"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3190"/>
            <a:ext cx="8229600" cy="1143000"/>
          </a:xfrm>
        </p:spPr>
        <p:txBody>
          <a:bodyPr/>
          <a:lstStyle/>
          <a:p>
            <a:pPr algn="ctr">
              <a:defRPr/>
            </a:pPr>
            <a:r>
              <a:rPr lang="fa-IR" dirty="0" smtClean="0"/>
              <a:t>از توجه شما متشکرم</a:t>
            </a:r>
            <a:endParaRPr lang="en-US" dirty="0"/>
          </a:p>
        </p:txBody>
      </p:sp>
      <p:sp>
        <p:nvSpPr>
          <p:cNvPr id="5325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DD275E0-7BD6-43F0-B6A9-F82BEEDE5C25}" type="slidenum">
              <a:rPr lang="ar-SA" smtClean="0"/>
              <a:pPr/>
              <a:t>48</a:t>
            </a:fld>
            <a:endParaRPr lang="en-US" smtClean="0"/>
          </a:p>
        </p:txBody>
      </p:sp>
      <p:sp>
        <p:nvSpPr>
          <p:cNvPr id="53252"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CDC-EPI-AEFI surveillance -F.A.Yaghini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fontAlgn="auto" hangingPunct="1">
              <a:spcAft>
                <a:spcPts val="0"/>
              </a:spcAft>
              <a:defRPr/>
            </a:pPr>
            <a:r>
              <a:rPr lang="ar-SA" smtClean="0">
                <a:solidFill>
                  <a:srgbClr val="003300"/>
                </a:solidFill>
                <a:cs typeface="Mitra" pitchFamily="10" charset="-78"/>
              </a:rPr>
              <a:t>فرآيند گزارش دهي </a:t>
            </a:r>
            <a:r>
              <a:rPr lang="en-US" smtClean="0">
                <a:solidFill>
                  <a:srgbClr val="003300"/>
                </a:solidFill>
                <a:cs typeface="Mitra" pitchFamily="10" charset="-78"/>
              </a:rPr>
              <a:t>AEFI</a:t>
            </a:r>
          </a:p>
        </p:txBody>
      </p:sp>
      <p:sp>
        <p:nvSpPr>
          <p:cNvPr id="17411" name="Text Box 60"/>
          <p:cNvSpPr txBox="1">
            <a:spLocks noChangeArrowheads="1"/>
          </p:cNvSpPr>
          <p:nvPr/>
        </p:nvSpPr>
        <p:spPr bwMode="auto">
          <a:xfrm>
            <a:off x="228600" y="3200400"/>
            <a:ext cx="990600" cy="83502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b="1">
                <a:solidFill>
                  <a:srgbClr val="003300"/>
                </a:solidFill>
                <a:cs typeface="Yagut" pitchFamily="2" charset="-78"/>
              </a:rPr>
              <a:t>بيمار / جامعه</a:t>
            </a:r>
            <a:endParaRPr lang="en-US" b="1">
              <a:solidFill>
                <a:srgbClr val="003300"/>
              </a:solidFill>
              <a:cs typeface="Yagut" pitchFamily="2" charset="-78"/>
            </a:endParaRPr>
          </a:p>
        </p:txBody>
      </p:sp>
      <p:sp>
        <p:nvSpPr>
          <p:cNvPr id="16388" name="Text Box 61"/>
          <p:cNvSpPr txBox="1">
            <a:spLocks noChangeArrowheads="1"/>
          </p:cNvSpPr>
          <p:nvPr/>
        </p:nvSpPr>
        <p:spPr bwMode="auto">
          <a:xfrm>
            <a:off x="1828800" y="1905000"/>
            <a:ext cx="2743200" cy="469900"/>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b="1">
                <a:solidFill>
                  <a:srgbClr val="003300"/>
                </a:solidFill>
                <a:cs typeface="Yagut" pitchFamily="2" charset="-78"/>
              </a:rPr>
              <a:t>بيمارستان يا زايشگاه</a:t>
            </a:r>
            <a:endParaRPr lang="en-US" b="1">
              <a:solidFill>
                <a:srgbClr val="003300"/>
              </a:solidFill>
              <a:cs typeface="Yagut" pitchFamily="2" charset="-78"/>
            </a:endParaRPr>
          </a:p>
        </p:txBody>
      </p:sp>
      <p:sp>
        <p:nvSpPr>
          <p:cNvPr id="16389" name="Text Box 62"/>
          <p:cNvSpPr txBox="1">
            <a:spLocks noChangeArrowheads="1"/>
          </p:cNvSpPr>
          <p:nvPr/>
        </p:nvSpPr>
        <p:spPr bwMode="auto">
          <a:xfrm>
            <a:off x="152400" y="1905000"/>
            <a:ext cx="1600200" cy="469900"/>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b="1">
                <a:solidFill>
                  <a:srgbClr val="003300"/>
                </a:solidFill>
                <a:cs typeface="Yagut" pitchFamily="2" charset="-78"/>
              </a:rPr>
              <a:t>مطب پزشك</a:t>
            </a:r>
            <a:endParaRPr lang="en-US" b="1">
              <a:solidFill>
                <a:srgbClr val="003300"/>
              </a:solidFill>
              <a:cs typeface="Yagut" pitchFamily="2" charset="-78"/>
            </a:endParaRPr>
          </a:p>
        </p:txBody>
      </p:sp>
      <p:sp>
        <p:nvSpPr>
          <p:cNvPr id="16390" name="Text Box 63"/>
          <p:cNvSpPr txBox="1">
            <a:spLocks noChangeArrowheads="1"/>
          </p:cNvSpPr>
          <p:nvPr/>
        </p:nvSpPr>
        <p:spPr bwMode="auto">
          <a:xfrm>
            <a:off x="1981200" y="2743200"/>
            <a:ext cx="2590800" cy="379413"/>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b="1">
                <a:solidFill>
                  <a:srgbClr val="003300"/>
                </a:solidFill>
                <a:cs typeface="Yagut" pitchFamily="2" charset="-78"/>
              </a:rPr>
              <a:t>واكسيناتور در خانه بهداشت</a:t>
            </a:r>
            <a:endParaRPr lang="en-US" b="1">
              <a:solidFill>
                <a:srgbClr val="003300"/>
              </a:solidFill>
              <a:cs typeface="Yagut" pitchFamily="2" charset="-78"/>
            </a:endParaRPr>
          </a:p>
        </p:txBody>
      </p:sp>
      <p:sp>
        <p:nvSpPr>
          <p:cNvPr id="21568" name="Text Box 64"/>
          <p:cNvSpPr txBox="1">
            <a:spLocks noChangeArrowheads="1"/>
          </p:cNvSpPr>
          <p:nvPr/>
        </p:nvSpPr>
        <p:spPr bwMode="auto">
          <a:xfrm>
            <a:off x="5334000" y="2743200"/>
            <a:ext cx="3352800" cy="40957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sz="2000" b="1">
                <a:solidFill>
                  <a:srgbClr val="FF0000"/>
                </a:solidFill>
                <a:cs typeface="Titr" pitchFamily="2" charset="-78"/>
              </a:rPr>
              <a:t>مركز بهداشتي درماني روستائي</a:t>
            </a:r>
            <a:endParaRPr lang="en-US" sz="2000" b="1">
              <a:solidFill>
                <a:srgbClr val="FF0000"/>
              </a:solidFill>
              <a:cs typeface="Titr" pitchFamily="2" charset="-78"/>
            </a:endParaRPr>
          </a:p>
        </p:txBody>
      </p:sp>
      <p:sp>
        <p:nvSpPr>
          <p:cNvPr id="16392" name="Text Box 65"/>
          <p:cNvSpPr txBox="1">
            <a:spLocks noChangeArrowheads="1"/>
          </p:cNvSpPr>
          <p:nvPr/>
        </p:nvSpPr>
        <p:spPr bwMode="auto">
          <a:xfrm>
            <a:off x="1828800" y="3429000"/>
            <a:ext cx="4267200" cy="40957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sz="2000" b="1">
                <a:solidFill>
                  <a:srgbClr val="003300"/>
                </a:solidFill>
                <a:cs typeface="Yagut" pitchFamily="2" charset="-78"/>
              </a:rPr>
              <a:t>واكسيناتور در مركز بهداشتي درماني شهري</a:t>
            </a:r>
            <a:endParaRPr lang="en-US" sz="2000" b="1">
              <a:solidFill>
                <a:srgbClr val="003300"/>
              </a:solidFill>
              <a:cs typeface="Yagut" pitchFamily="2" charset="-78"/>
            </a:endParaRPr>
          </a:p>
        </p:txBody>
      </p:sp>
      <p:sp>
        <p:nvSpPr>
          <p:cNvPr id="16393" name="Text Box 66"/>
          <p:cNvSpPr txBox="1">
            <a:spLocks noChangeArrowheads="1"/>
          </p:cNvSpPr>
          <p:nvPr/>
        </p:nvSpPr>
        <p:spPr bwMode="auto">
          <a:xfrm>
            <a:off x="1752600" y="4038600"/>
            <a:ext cx="3200400" cy="40957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sz="2000" b="1">
                <a:solidFill>
                  <a:srgbClr val="003300"/>
                </a:solidFill>
                <a:cs typeface="Yagut" pitchFamily="2" charset="-78"/>
              </a:rPr>
              <a:t>واكسيناتور در پايگاه بهداشتي</a:t>
            </a:r>
            <a:endParaRPr lang="en-US" sz="2000" b="1">
              <a:solidFill>
                <a:srgbClr val="003300"/>
              </a:solidFill>
              <a:cs typeface="Yagut" pitchFamily="2" charset="-78"/>
            </a:endParaRPr>
          </a:p>
        </p:txBody>
      </p:sp>
      <p:sp>
        <p:nvSpPr>
          <p:cNvPr id="21571" name="Text Box 67"/>
          <p:cNvSpPr txBox="1">
            <a:spLocks noChangeArrowheads="1"/>
          </p:cNvSpPr>
          <p:nvPr/>
        </p:nvSpPr>
        <p:spPr bwMode="auto">
          <a:xfrm>
            <a:off x="5334000" y="4010025"/>
            <a:ext cx="3124200" cy="40957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sz="2000" b="1">
                <a:solidFill>
                  <a:srgbClr val="FF0000"/>
                </a:solidFill>
                <a:cs typeface="Titr" pitchFamily="2" charset="-78"/>
              </a:rPr>
              <a:t>مركز بهداشتي درماني شهري</a:t>
            </a:r>
            <a:endParaRPr lang="en-US" sz="2000" b="1">
              <a:solidFill>
                <a:srgbClr val="FF0000"/>
              </a:solidFill>
              <a:cs typeface="Titr" pitchFamily="2" charset="-78"/>
            </a:endParaRPr>
          </a:p>
        </p:txBody>
      </p:sp>
      <p:sp>
        <p:nvSpPr>
          <p:cNvPr id="21572" name="Text Box 68"/>
          <p:cNvSpPr txBox="1">
            <a:spLocks noChangeArrowheads="1"/>
          </p:cNvSpPr>
          <p:nvPr/>
        </p:nvSpPr>
        <p:spPr bwMode="auto">
          <a:xfrm>
            <a:off x="6742113" y="3352800"/>
            <a:ext cx="2438400" cy="409575"/>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sz="2000" b="1">
                <a:cs typeface="Titr" pitchFamily="2" charset="-78"/>
              </a:rPr>
              <a:t>مركز بهداشت شهرستان</a:t>
            </a:r>
            <a:endParaRPr lang="en-US" sz="2000" b="1">
              <a:cs typeface="Titr" pitchFamily="2" charset="-78"/>
            </a:endParaRPr>
          </a:p>
        </p:txBody>
      </p:sp>
      <p:sp>
        <p:nvSpPr>
          <p:cNvPr id="21573" name="Text Box 69"/>
          <p:cNvSpPr txBox="1">
            <a:spLocks noChangeArrowheads="1"/>
          </p:cNvSpPr>
          <p:nvPr/>
        </p:nvSpPr>
        <p:spPr bwMode="auto">
          <a:xfrm>
            <a:off x="6588125" y="4572000"/>
            <a:ext cx="2438400" cy="409575"/>
          </a:xfrm>
          <a:prstGeom prst="rect">
            <a:avLst/>
          </a:prstGeom>
          <a:noFill/>
          <a:ln w="12700" cap="sq">
            <a:solidFill>
              <a:srgbClr val="C00000"/>
            </a:solidFill>
            <a:miter lim="800000"/>
            <a:headEnd type="none" w="sm" len="sm"/>
            <a:tailEnd type="none" w="sm" len="sm"/>
          </a:ln>
        </p:spPr>
        <p:txBody>
          <a:bodyPr>
            <a:spAutoFit/>
          </a:bodyPr>
          <a:lstStyle/>
          <a:p>
            <a:pPr>
              <a:spcBef>
                <a:spcPct val="50000"/>
              </a:spcBef>
            </a:pPr>
            <a:r>
              <a:rPr lang="ar-SA" sz="2000" b="1">
                <a:cs typeface="Titr" pitchFamily="2" charset="-78"/>
              </a:rPr>
              <a:t>مركز بهداشت  استان</a:t>
            </a:r>
            <a:endParaRPr lang="en-US" sz="2000" b="1">
              <a:cs typeface="Titr" pitchFamily="2" charset="-78"/>
            </a:endParaRPr>
          </a:p>
        </p:txBody>
      </p:sp>
      <p:sp>
        <p:nvSpPr>
          <p:cNvPr id="21574" name="Text Box 70"/>
          <p:cNvSpPr txBox="1">
            <a:spLocks noChangeArrowheads="1"/>
          </p:cNvSpPr>
          <p:nvPr/>
        </p:nvSpPr>
        <p:spPr bwMode="auto">
          <a:xfrm>
            <a:off x="142875" y="5000625"/>
            <a:ext cx="1219200" cy="1200150"/>
          </a:xfrm>
          <a:prstGeom prst="rect">
            <a:avLst/>
          </a:prstGeom>
          <a:noFill/>
          <a:ln w="12700" cap="sq">
            <a:solidFill>
              <a:schemeClr val="accent1"/>
            </a:solidFill>
            <a:miter lim="800000"/>
            <a:headEnd type="none" w="sm" len="sm"/>
            <a:tailEnd type="none" w="sm" len="sm"/>
          </a:ln>
        </p:spPr>
        <p:txBody>
          <a:bodyPr>
            <a:spAutoFit/>
          </a:bodyPr>
          <a:lstStyle/>
          <a:p>
            <a:pPr algn="ctr">
              <a:spcBef>
                <a:spcPct val="50000"/>
              </a:spcBef>
            </a:pPr>
            <a:r>
              <a:rPr lang="ar-SA" b="1">
                <a:solidFill>
                  <a:srgbClr val="003300"/>
                </a:solidFill>
                <a:cs typeface="Yagut" pitchFamily="2" charset="-78"/>
              </a:rPr>
              <a:t>شركت سازنده واكسن</a:t>
            </a:r>
            <a:endParaRPr lang="en-US" b="1">
              <a:solidFill>
                <a:srgbClr val="003300"/>
              </a:solidFill>
              <a:cs typeface="Yagut" pitchFamily="2" charset="-78"/>
            </a:endParaRPr>
          </a:p>
        </p:txBody>
      </p:sp>
      <p:sp>
        <p:nvSpPr>
          <p:cNvPr id="21575" name="Text Box 71"/>
          <p:cNvSpPr txBox="1">
            <a:spLocks noChangeArrowheads="1"/>
          </p:cNvSpPr>
          <p:nvPr/>
        </p:nvSpPr>
        <p:spPr bwMode="auto">
          <a:xfrm>
            <a:off x="2743200" y="5181600"/>
            <a:ext cx="990600" cy="469900"/>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en-US" b="1">
                <a:solidFill>
                  <a:srgbClr val="003300"/>
                </a:solidFill>
                <a:cs typeface="Yagut" pitchFamily="2" charset="-78"/>
              </a:rPr>
              <a:t>NRA</a:t>
            </a:r>
          </a:p>
        </p:txBody>
      </p:sp>
      <p:sp>
        <p:nvSpPr>
          <p:cNvPr id="21576" name="Text Box 72"/>
          <p:cNvSpPr txBox="1">
            <a:spLocks noChangeArrowheads="1"/>
          </p:cNvSpPr>
          <p:nvPr/>
        </p:nvSpPr>
        <p:spPr bwMode="auto">
          <a:xfrm>
            <a:off x="5562600" y="5626100"/>
            <a:ext cx="2743200" cy="469900"/>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ar-SA" b="1">
                <a:solidFill>
                  <a:srgbClr val="660066"/>
                </a:solidFill>
                <a:cs typeface="Titr" pitchFamily="2" charset="-78"/>
              </a:rPr>
              <a:t>مركز مديريت بيماريها</a:t>
            </a:r>
            <a:endParaRPr lang="en-US" b="1">
              <a:solidFill>
                <a:srgbClr val="660066"/>
              </a:solidFill>
              <a:cs typeface="Titr" pitchFamily="2" charset="-78"/>
            </a:endParaRPr>
          </a:p>
        </p:txBody>
      </p:sp>
      <p:sp>
        <p:nvSpPr>
          <p:cNvPr id="21577" name="Text Box 73"/>
          <p:cNvSpPr txBox="1">
            <a:spLocks noChangeArrowheads="1"/>
          </p:cNvSpPr>
          <p:nvPr/>
        </p:nvSpPr>
        <p:spPr bwMode="auto">
          <a:xfrm>
            <a:off x="2743200" y="6019800"/>
            <a:ext cx="990600" cy="469900"/>
          </a:xfrm>
          <a:prstGeom prst="rect">
            <a:avLst/>
          </a:prstGeom>
          <a:noFill/>
          <a:ln w="12700" cap="sq">
            <a:solidFill>
              <a:schemeClr val="accent1"/>
            </a:solidFill>
            <a:miter lim="800000"/>
            <a:headEnd type="none" w="sm" len="sm"/>
            <a:tailEnd type="none" w="sm" len="sm"/>
          </a:ln>
        </p:spPr>
        <p:txBody>
          <a:bodyPr>
            <a:spAutoFit/>
          </a:bodyPr>
          <a:lstStyle/>
          <a:p>
            <a:pPr>
              <a:spcBef>
                <a:spcPct val="50000"/>
              </a:spcBef>
            </a:pPr>
            <a:r>
              <a:rPr lang="en-US" b="1">
                <a:solidFill>
                  <a:srgbClr val="003300"/>
                </a:solidFill>
                <a:cs typeface="Yagut" pitchFamily="2" charset="-78"/>
              </a:rPr>
              <a:t>ADR</a:t>
            </a:r>
          </a:p>
        </p:txBody>
      </p:sp>
      <p:sp>
        <p:nvSpPr>
          <p:cNvPr id="17425" name="Line 74"/>
          <p:cNvSpPr>
            <a:spLocks noChangeShapeType="1"/>
          </p:cNvSpPr>
          <p:nvPr/>
        </p:nvSpPr>
        <p:spPr bwMode="auto">
          <a:xfrm flipV="1">
            <a:off x="685800" y="2514600"/>
            <a:ext cx="0" cy="6096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26" name="Line 75"/>
          <p:cNvSpPr>
            <a:spLocks noChangeShapeType="1"/>
          </p:cNvSpPr>
          <p:nvPr/>
        </p:nvSpPr>
        <p:spPr bwMode="auto">
          <a:xfrm flipV="1">
            <a:off x="1066800" y="2438400"/>
            <a:ext cx="1676400" cy="685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27" name="Line 76"/>
          <p:cNvSpPr>
            <a:spLocks noChangeShapeType="1"/>
          </p:cNvSpPr>
          <p:nvPr/>
        </p:nvSpPr>
        <p:spPr bwMode="auto">
          <a:xfrm flipV="1">
            <a:off x="1219200" y="3048000"/>
            <a:ext cx="685800" cy="304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28" name="Line 77"/>
          <p:cNvSpPr>
            <a:spLocks noChangeShapeType="1"/>
          </p:cNvSpPr>
          <p:nvPr/>
        </p:nvSpPr>
        <p:spPr bwMode="auto">
          <a:xfrm>
            <a:off x="1295400" y="3581400"/>
            <a:ext cx="533400" cy="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29" name="Line 78"/>
          <p:cNvSpPr>
            <a:spLocks noChangeShapeType="1"/>
          </p:cNvSpPr>
          <p:nvPr/>
        </p:nvSpPr>
        <p:spPr bwMode="auto">
          <a:xfrm>
            <a:off x="1219200" y="3886200"/>
            <a:ext cx="533400" cy="3810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0" name="Line 79"/>
          <p:cNvSpPr>
            <a:spLocks noChangeShapeType="1"/>
          </p:cNvSpPr>
          <p:nvPr/>
        </p:nvSpPr>
        <p:spPr bwMode="auto">
          <a:xfrm>
            <a:off x="4648200" y="2895600"/>
            <a:ext cx="533400" cy="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1" name="Line 80"/>
          <p:cNvSpPr>
            <a:spLocks noChangeShapeType="1"/>
          </p:cNvSpPr>
          <p:nvPr/>
        </p:nvSpPr>
        <p:spPr bwMode="auto">
          <a:xfrm>
            <a:off x="8001000" y="3071813"/>
            <a:ext cx="0" cy="304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2" name="Line 81"/>
          <p:cNvSpPr>
            <a:spLocks noChangeShapeType="1"/>
          </p:cNvSpPr>
          <p:nvPr/>
        </p:nvSpPr>
        <p:spPr bwMode="auto">
          <a:xfrm>
            <a:off x="6096000" y="3581400"/>
            <a:ext cx="685800" cy="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3" name="Line 82"/>
          <p:cNvSpPr>
            <a:spLocks noChangeShapeType="1"/>
          </p:cNvSpPr>
          <p:nvPr/>
        </p:nvSpPr>
        <p:spPr bwMode="auto">
          <a:xfrm>
            <a:off x="4953000" y="4191000"/>
            <a:ext cx="381000" cy="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4" name="Line 83"/>
          <p:cNvSpPr>
            <a:spLocks noChangeShapeType="1"/>
          </p:cNvSpPr>
          <p:nvPr/>
        </p:nvSpPr>
        <p:spPr bwMode="auto">
          <a:xfrm flipV="1">
            <a:off x="6553200" y="3810000"/>
            <a:ext cx="533400" cy="2286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5" name="Line 84"/>
          <p:cNvSpPr>
            <a:spLocks noChangeShapeType="1"/>
          </p:cNvSpPr>
          <p:nvPr/>
        </p:nvSpPr>
        <p:spPr bwMode="auto">
          <a:xfrm flipV="1">
            <a:off x="609600" y="1676400"/>
            <a:ext cx="0" cy="228600"/>
          </a:xfrm>
          <a:prstGeom prst="line">
            <a:avLst/>
          </a:prstGeom>
          <a:noFill/>
          <a:ln w="28575" cap="sq">
            <a:solidFill>
              <a:schemeClr val="accent1"/>
            </a:solidFill>
            <a:round/>
            <a:headEnd type="none" w="sm" len="sm"/>
            <a:tailEnd type="none" w="sm" len="sm"/>
          </a:ln>
        </p:spPr>
        <p:txBody>
          <a:bodyPr/>
          <a:lstStyle/>
          <a:p>
            <a:endParaRPr lang="fa-IR"/>
          </a:p>
        </p:txBody>
      </p:sp>
      <p:sp>
        <p:nvSpPr>
          <p:cNvPr id="17436" name="Line 86"/>
          <p:cNvSpPr>
            <a:spLocks noChangeShapeType="1"/>
          </p:cNvSpPr>
          <p:nvPr/>
        </p:nvSpPr>
        <p:spPr bwMode="auto">
          <a:xfrm>
            <a:off x="609600" y="1676400"/>
            <a:ext cx="5943600" cy="0"/>
          </a:xfrm>
          <a:prstGeom prst="line">
            <a:avLst/>
          </a:prstGeom>
          <a:noFill/>
          <a:ln w="38100" cap="sq">
            <a:solidFill>
              <a:schemeClr val="accent1"/>
            </a:solidFill>
            <a:round/>
            <a:headEnd type="none" w="sm" len="sm"/>
            <a:tailEnd type="none" w="sm" len="sm"/>
          </a:ln>
        </p:spPr>
        <p:txBody>
          <a:bodyPr/>
          <a:lstStyle/>
          <a:p>
            <a:endParaRPr lang="fa-IR"/>
          </a:p>
        </p:txBody>
      </p:sp>
      <p:sp>
        <p:nvSpPr>
          <p:cNvPr id="17437" name="Line 87"/>
          <p:cNvSpPr>
            <a:spLocks noChangeShapeType="1"/>
          </p:cNvSpPr>
          <p:nvPr/>
        </p:nvSpPr>
        <p:spPr bwMode="auto">
          <a:xfrm>
            <a:off x="6553200" y="1676400"/>
            <a:ext cx="0" cy="1066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38" name="Line 88"/>
          <p:cNvSpPr>
            <a:spLocks noChangeShapeType="1"/>
          </p:cNvSpPr>
          <p:nvPr/>
        </p:nvSpPr>
        <p:spPr bwMode="auto">
          <a:xfrm>
            <a:off x="4572000" y="2133600"/>
            <a:ext cx="1295400" cy="0"/>
          </a:xfrm>
          <a:prstGeom prst="line">
            <a:avLst/>
          </a:prstGeom>
          <a:noFill/>
          <a:ln w="38100" cap="sq">
            <a:solidFill>
              <a:schemeClr val="accent1"/>
            </a:solidFill>
            <a:round/>
            <a:headEnd type="none" w="sm" len="sm"/>
            <a:tailEnd type="none" w="sm" len="sm"/>
          </a:ln>
        </p:spPr>
        <p:txBody>
          <a:bodyPr/>
          <a:lstStyle/>
          <a:p>
            <a:endParaRPr lang="fa-IR"/>
          </a:p>
        </p:txBody>
      </p:sp>
      <p:sp>
        <p:nvSpPr>
          <p:cNvPr id="17439" name="Line 89"/>
          <p:cNvSpPr>
            <a:spLocks noChangeShapeType="1"/>
          </p:cNvSpPr>
          <p:nvPr/>
        </p:nvSpPr>
        <p:spPr bwMode="auto">
          <a:xfrm>
            <a:off x="5867400" y="2133600"/>
            <a:ext cx="0" cy="6096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40" name="Line 90"/>
          <p:cNvSpPr>
            <a:spLocks noChangeShapeType="1"/>
          </p:cNvSpPr>
          <p:nvPr/>
        </p:nvSpPr>
        <p:spPr bwMode="auto">
          <a:xfrm>
            <a:off x="8763000" y="3733800"/>
            <a:ext cx="0" cy="838200"/>
          </a:xfrm>
          <a:prstGeom prst="line">
            <a:avLst/>
          </a:prstGeom>
          <a:noFill/>
          <a:ln w="38100" cap="sq">
            <a:solidFill>
              <a:schemeClr val="bg1"/>
            </a:solidFill>
            <a:round/>
            <a:headEnd type="none" w="sm" len="sm"/>
            <a:tailEnd type="triangle" w="med" len="med"/>
          </a:ln>
        </p:spPr>
        <p:txBody>
          <a:bodyPr/>
          <a:lstStyle/>
          <a:p>
            <a:endParaRPr lang="fa-IR"/>
          </a:p>
        </p:txBody>
      </p:sp>
      <p:sp>
        <p:nvSpPr>
          <p:cNvPr id="17441" name="Line 91"/>
          <p:cNvSpPr>
            <a:spLocks noChangeShapeType="1"/>
          </p:cNvSpPr>
          <p:nvPr/>
        </p:nvSpPr>
        <p:spPr bwMode="auto">
          <a:xfrm>
            <a:off x="7162800" y="4953000"/>
            <a:ext cx="0" cy="6096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42" name="Line 92"/>
          <p:cNvSpPr>
            <a:spLocks noChangeShapeType="1"/>
          </p:cNvSpPr>
          <p:nvPr/>
        </p:nvSpPr>
        <p:spPr bwMode="auto">
          <a:xfrm flipH="1" flipV="1">
            <a:off x="3733800" y="5410200"/>
            <a:ext cx="1752600" cy="304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43" name="Line 93"/>
          <p:cNvSpPr>
            <a:spLocks noChangeShapeType="1"/>
          </p:cNvSpPr>
          <p:nvPr/>
        </p:nvSpPr>
        <p:spPr bwMode="auto">
          <a:xfrm flipH="1">
            <a:off x="3733800" y="5943600"/>
            <a:ext cx="1828800" cy="304800"/>
          </a:xfrm>
          <a:prstGeom prst="line">
            <a:avLst/>
          </a:prstGeom>
          <a:noFill/>
          <a:ln w="38100" cap="sq">
            <a:solidFill>
              <a:schemeClr val="accent1"/>
            </a:solidFill>
            <a:round/>
            <a:headEnd type="none" w="sm" len="sm"/>
            <a:tailEnd type="triangle" w="med" len="med"/>
          </a:ln>
        </p:spPr>
        <p:txBody>
          <a:bodyPr/>
          <a:lstStyle/>
          <a:p>
            <a:endParaRPr lang="fa-IR"/>
          </a:p>
        </p:txBody>
      </p:sp>
      <p:sp>
        <p:nvSpPr>
          <p:cNvPr id="17444" name="Line 94"/>
          <p:cNvSpPr>
            <a:spLocks noChangeShapeType="1"/>
          </p:cNvSpPr>
          <p:nvPr/>
        </p:nvSpPr>
        <p:spPr bwMode="auto">
          <a:xfrm>
            <a:off x="3276600" y="5715000"/>
            <a:ext cx="0" cy="304800"/>
          </a:xfrm>
          <a:prstGeom prst="line">
            <a:avLst/>
          </a:prstGeom>
          <a:noFill/>
          <a:ln w="19050" cap="sq">
            <a:solidFill>
              <a:schemeClr val="accent1"/>
            </a:solidFill>
            <a:round/>
            <a:headEnd type="triangle" w="med" len="med"/>
            <a:tailEnd type="triangle" w="med" len="med"/>
          </a:ln>
        </p:spPr>
        <p:txBody>
          <a:bodyPr/>
          <a:lstStyle/>
          <a:p>
            <a:endParaRPr lang="fa-IR"/>
          </a:p>
        </p:txBody>
      </p:sp>
      <p:sp>
        <p:nvSpPr>
          <p:cNvPr id="17445" name="Line 95"/>
          <p:cNvSpPr>
            <a:spLocks noChangeShapeType="1"/>
          </p:cNvSpPr>
          <p:nvPr/>
        </p:nvSpPr>
        <p:spPr bwMode="auto">
          <a:xfrm flipH="1">
            <a:off x="1371600" y="5334000"/>
            <a:ext cx="1371600" cy="0"/>
          </a:xfrm>
          <a:prstGeom prst="line">
            <a:avLst/>
          </a:prstGeom>
          <a:noFill/>
          <a:ln w="38100" cap="sq">
            <a:solidFill>
              <a:schemeClr val="accent1"/>
            </a:solidFill>
            <a:round/>
            <a:headEnd/>
            <a:tailEnd type="triangle" w="med" len="med"/>
          </a:ln>
        </p:spPr>
        <p:txBody>
          <a:bodyPr/>
          <a:lstStyle/>
          <a:p>
            <a:endParaRPr lang="fa-IR"/>
          </a:p>
        </p:txBody>
      </p:sp>
      <p:sp>
        <p:nvSpPr>
          <p:cNvPr id="17446" name="Slide Number Placeholder 3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BEB116E-EA90-413F-83E5-11561D79D6DF}" type="slidenum">
              <a:rPr lang="en-US" altLang="en-US" smtClean="0"/>
              <a:pPr/>
              <a:t>5</a:t>
            </a:fld>
            <a:endParaRPr lang="en-US" altLang="en-US" smtClean="0"/>
          </a:p>
        </p:txBody>
      </p:sp>
      <p:sp>
        <p:nvSpPr>
          <p:cNvPr id="41"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
        <p:nvSpPr>
          <p:cNvPr id="17448" name="Content Placeholder 41"/>
          <p:cNvSpPr>
            <a:spLocks noGrp="1"/>
          </p:cNvSpPr>
          <p:nvPr>
            <p:ph idx="1"/>
          </p:nvPr>
        </p:nvSpPr>
        <p:spPr/>
        <p:txBody>
          <a:bodyPr/>
          <a:lstStyle/>
          <a:p>
            <a:endParaRPr lang="fa-IR"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down)">
                                      <p:cBhvr>
                                        <p:cTn id="7" dur="500"/>
                                        <p:tgtEl>
                                          <p:spTgt spid="1638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388">
                                            <p:txEl>
                                              <p:pRg st="0" end="0"/>
                                            </p:txEl>
                                          </p:spTgt>
                                        </p:tgtEl>
                                        <p:attrNameLst>
                                          <p:attrName>style.visibility</p:attrName>
                                        </p:attrNameLst>
                                      </p:cBhvr>
                                      <p:to>
                                        <p:strVal val="visible"/>
                                      </p:to>
                                    </p:set>
                                    <p:animEffect transition="in" filter="wipe(down)">
                                      <p:cBhvr>
                                        <p:cTn id="10" dur="500"/>
                                        <p:tgtEl>
                                          <p:spTgt spid="16388">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6390">
                                            <p:txEl>
                                              <p:pRg st="0" end="0"/>
                                            </p:txEl>
                                          </p:spTgt>
                                        </p:tgtEl>
                                        <p:attrNameLst>
                                          <p:attrName>style.visibility</p:attrName>
                                        </p:attrNameLst>
                                      </p:cBhvr>
                                      <p:to>
                                        <p:strVal val="visible"/>
                                      </p:to>
                                    </p:set>
                                    <p:animEffect transition="in" filter="wipe(down)">
                                      <p:cBhvr>
                                        <p:cTn id="13" dur="500"/>
                                        <p:tgtEl>
                                          <p:spTgt spid="16390">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393">
                                            <p:bg/>
                                          </p:spTgt>
                                        </p:tgtEl>
                                        <p:attrNameLst>
                                          <p:attrName>style.visibility</p:attrName>
                                        </p:attrNameLst>
                                      </p:cBhvr>
                                      <p:to>
                                        <p:strVal val="visible"/>
                                      </p:to>
                                    </p:set>
                                    <p:animEffect transition="in" filter="wipe(down)">
                                      <p:cBhvr>
                                        <p:cTn id="16" dur="500"/>
                                        <p:tgtEl>
                                          <p:spTgt spid="16393">
                                            <p:bg/>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6393">
                                            <p:txEl>
                                              <p:pRg st="0" end="0"/>
                                            </p:txEl>
                                          </p:spTgt>
                                        </p:tgtEl>
                                        <p:attrNameLst>
                                          <p:attrName>style.visibility</p:attrName>
                                        </p:attrNameLst>
                                      </p:cBhvr>
                                      <p:to>
                                        <p:strVal val="visible"/>
                                      </p:to>
                                    </p:set>
                                    <p:animEffect transition="in" filter="wipe(down)">
                                      <p:cBhvr>
                                        <p:cTn id="19" dur="500"/>
                                        <p:tgtEl>
                                          <p:spTgt spid="16393">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6390">
                                            <p:bg/>
                                          </p:spTgt>
                                        </p:tgtEl>
                                        <p:attrNameLst>
                                          <p:attrName>style.visibility</p:attrName>
                                        </p:attrNameLst>
                                      </p:cBhvr>
                                      <p:to>
                                        <p:strVal val="visible"/>
                                      </p:to>
                                    </p:set>
                                    <p:animEffect transition="in" filter="wipe(down)">
                                      <p:cBhvr>
                                        <p:cTn id="22" dur="500"/>
                                        <p:tgtEl>
                                          <p:spTgt spid="16390">
                                            <p:bg/>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6392">
                                            <p:bg/>
                                          </p:spTgt>
                                        </p:tgtEl>
                                        <p:attrNameLst>
                                          <p:attrName>style.visibility</p:attrName>
                                        </p:attrNameLst>
                                      </p:cBhvr>
                                      <p:to>
                                        <p:strVal val="visible"/>
                                      </p:to>
                                    </p:set>
                                    <p:animEffect transition="in" filter="wipe(down)">
                                      <p:cBhvr>
                                        <p:cTn id="25" dur="500"/>
                                        <p:tgtEl>
                                          <p:spTgt spid="16392">
                                            <p:bg/>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392">
                                            <p:txEl>
                                              <p:pRg st="0" end="0"/>
                                            </p:txEl>
                                          </p:spTgt>
                                        </p:tgtEl>
                                        <p:attrNameLst>
                                          <p:attrName>style.visibility</p:attrName>
                                        </p:attrNameLst>
                                      </p:cBhvr>
                                      <p:to>
                                        <p:strVal val="visible"/>
                                      </p:to>
                                    </p:set>
                                    <p:animEffect transition="in" filter="wipe(down)">
                                      <p:cBhvr>
                                        <p:cTn id="28" dur="500"/>
                                        <p:tgtEl>
                                          <p:spTgt spid="16392">
                                            <p:txEl>
                                              <p:pRg st="0" end="0"/>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388">
                                            <p:bg/>
                                          </p:spTgt>
                                        </p:tgtEl>
                                        <p:attrNameLst>
                                          <p:attrName>style.visibility</p:attrName>
                                        </p:attrNameLst>
                                      </p:cBhvr>
                                      <p:to>
                                        <p:strVal val="visible"/>
                                      </p:to>
                                    </p:set>
                                    <p:animEffect transition="in" filter="wipe(down)">
                                      <p:cBhvr>
                                        <p:cTn id="31" dur="500"/>
                                        <p:tgtEl>
                                          <p:spTgt spid="16388">
                                            <p:bg/>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1568"/>
                                        </p:tgtEl>
                                        <p:attrNameLst>
                                          <p:attrName>style.visibility</p:attrName>
                                        </p:attrNameLst>
                                      </p:cBhvr>
                                      <p:to>
                                        <p:strVal val="visible"/>
                                      </p:to>
                                    </p:set>
                                    <p:animEffect transition="in" filter="wipe(left)">
                                      <p:cBhvr>
                                        <p:cTn id="36" dur="500"/>
                                        <p:tgtEl>
                                          <p:spTgt spid="2156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1571"/>
                                        </p:tgtEl>
                                        <p:attrNameLst>
                                          <p:attrName>style.visibility</p:attrName>
                                        </p:attrNameLst>
                                      </p:cBhvr>
                                      <p:to>
                                        <p:strVal val="visible"/>
                                      </p:to>
                                    </p:set>
                                    <p:animEffect transition="in" filter="wipe(left)">
                                      <p:cBhvr>
                                        <p:cTn id="41" dur="500"/>
                                        <p:tgtEl>
                                          <p:spTgt spid="2157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1572"/>
                                        </p:tgtEl>
                                        <p:attrNameLst>
                                          <p:attrName>style.visibility</p:attrName>
                                        </p:attrNameLst>
                                      </p:cBhvr>
                                      <p:to>
                                        <p:strVal val="visible"/>
                                      </p:to>
                                    </p:set>
                                    <p:animEffect transition="in" filter="wipe(left)">
                                      <p:cBhvr>
                                        <p:cTn id="46" dur="500"/>
                                        <p:tgtEl>
                                          <p:spTgt spid="2157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573"/>
                                        </p:tgtEl>
                                        <p:attrNameLst>
                                          <p:attrName>style.visibility</p:attrName>
                                        </p:attrNameLst>
                                      </p:cBhvr>
                                      <p:to>
                                        <p:strVal val="visible"/>
                                      </p:to>
                                    </p:set>
                                    <p:animEffect transition="in" filter="wipe(left)">
                                      <p:cBhvr>
                                        <p:cTn id="51" dur="500"/>
                                        <p:tgtEl>
                                          <p:spTgt spid="2157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1576"/>
                                        </p:tgtEl>
                                        <p:attrNameLst>
                                          <p:attrName>style.visibility</p:attrName>
                                        </p:attrNameLst>
                                      </p:cBhvr>
                                      <p:to>
                                        <p:strVal val="visible"/>
                                      </p:to>
                                    </p:set>
                                    <p:animEffect transition="in" filter="wipe(left)">
                                      <p:cBhvr>
                                        <p:cTn id="56" dur="500"/>
                                        <p:tgtEl>
                                          <p:spTgt spid="21576"/>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21575"/>
                                        </p:tgtEl>
                                        <p:attrNameLst>
                                          <p:attrName>style.visibility</p:attrName>
                                        </p:attrNameLst>
                                      </p:cBhvr>
                                      <p:to>
                                        <p:strVal val="visible"/>
                                      </p:to>
                                    </p:set>
                                    <p:animEffect transition="in" filter="wipe(left)">
                                      <p:cBhvr>
                                        <p:cTn id="60" dur="500"/>
                                        <p:tgtEl>
                                          <p:spTgt spid="21575"/>
                                        </p:tgtEl>
                                      </p:cBhvr>
                                    </p:animEffect>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21577"/>
                                        </p:tgtEl>
                                        <p:attrNameLst>
                                          <p:attrName>style.visibility</p:attrName>
                                        </p:attrNameLst>
                                      </p:cBhvr>
                                      <p:to>
                                        <p:strVal val="visible"/>
                                      </p:to>
                                    </p:set>
                                    <p:animEffect transition="in" filter="wipe(left)">
                                      <p:cBhvr>
                                        <p:cTn id="64" dur="500"/>
                                        <p:tgtEl>
                                          <p:spTgt spid="2157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6389">
                                            <p:bg/>
                                          </p:spTgt>
                                        </p:tgtEl>
                                        <p:attrNameLst>
                                          <p:attrName>style.visibility</p:attrName>
                                        </p:attrNameLst>
                                      </p:cBhvr>
                                      <p:to>
                                        <p:strVal val="visible"/>
                                      </p:to>
                                    </p:set>
                                    <p:animEffect transition="in" filter="wipe(down)">
                                      <p:cBhvr>
                                        <p:cTn id="69" dur="500"/>
                                        <p:tgtEl>
                                          <p:spTgt spid="16389">
                                            <p:bg/>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1574"/>
                                        </p:tgtEl>
                                        <p:attrNameLst>
                                          <p:attrName>style.visibility</p:attrName>
                                        </p:attrNameLst>
                                      </p:cBhvr>
                                      <p:to>
                                        <p:strVal val="visible"/>
                                      </p:to>
                                    </p:set>
                                    <p:animEffect transition="in" filter="wipe(left)">
                                      <p:cBhvr>
                                        <p:cTn id="74" dur="500"/>
                                        <p:tgtEl>
                                          <p:spTgt spid="21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allAtOnce" animBg="1"/>
      <p:bldP spid="16389" grpId="0" build="allAtOnce" animBg="1"/>
      <p:bldP spid="16390" grpId="0" build="allAtOnce" animBg="1"/>
      <p:bldP spid="21568" grpId="0" animBg="1" autoUpdateAnimBg="0"/>
      <p:bldP spid="16392" grpId="0" build="allAtOnce" animBg="1"/>
      <p:bldP spid="16393" grpId="0" build="allAtOnce" animBg="1"/>
      <p:bldP spid="21571" grpId="0" animBg="1" autoUpdateAnimBg="0"/>
      <p:bldP spid="21572" grpId="0" animBg="1" autoUpdateAnimBg="0"/>
      <p:bldP spid="21573" grpId="0" animBg="1" autoUpdateAnimBg="0"/>
      <p:bldP spid="21574" grpId="0" animBg="1" autoUpdateAnimBg="0"/>
      <p:bldP spid="21575" grpId="0" animBg="1" autoUpdateAnimBg="0"/>
      <p:bldP spid="21576" grpId="0" animBg="1" autoUpdateAnimBg="0"/>
      <p:bldP spid="2157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pPr algn="ctr" eaLnBrk="1" fontAlgn="auto" hangingPunct="1">
              <a:spcAft>
                <a:spcPts val="0"/>
              </a:spcAft>
              <a:defRPr/>
            </a:pPr>
            <a:r>
              <a:rPr lang="ar-SA" dirty="0" smtClean="0">
                <a:solidFill>
                  <a:srgbClr val="FF0066"/>
                </a:solidFill>
                <a:latin typeface="Arial" pitchFamily="34" charset="0"/>
                <a:cs typeface="Arial" pitchFamily="34" charset="0"/>
              </a:rPr>
              <a:t>فرم هاي گزارش دهي</a:t>
            </a:r>
            <a:r>
              <a:rPr lang="ar-SA" dirty="0" smtClean="0">
                <a:solidFill>
                  <a:srgbClr val="00CC00"/>
                </a:solidFill>
                <a:latin typeface="Arial" pitchFamily="34" charset="0"/>
                <a:cs typeface="Arial" pitchFamily="34" charset="0"/>
              </a:rPr>
              <a:t> </a:t>
            </a:r>
            <a:endParaRPr lang="en-US" dirty="0" smtClean="0">
              <a:solidFill>
                <a:srgbClr val="00CC00"/>
              </a:solidFill>
              <a:latin typeface="Arial" pitchFamily="34" charset="0"/>
              <a:cs typeface="Arial" pitchFamily="34" charset="0"/>
            </a:endParaRPr>
          </a:p>
        </p:txBody>
      </p:sp>
      <p:sp>
        <p:nvSpPr>
          <p:cNvPr id="7171" name="Rectangle 3"/>
          <p:cNvSpPr>
            <a:spLocks noGrp="1" noChangeArrowheads="1"/>
          </p:cNvSpPr>
          <p:nvPr>
            <p:ph idx="1"/>
          </p:nvPr>
        </p:nvSpPr>
        <p:spPr>
          <a:xfrm>
            <a:off x="352425" y="1714500"/>
            <a:ext cx="7604125" cy="4114800"/>
          </a:xfrm>
        </p:spPr>
        <p:txBody>
          <a:bodyPr/>
          <a:lstStyle/>
          <a:p>
            <a:pPr algn="just" eaLnBrk="1" hangingPunct="1">
              <a:lnSpc>
                <a:spcPct val="90000"/>
              </a:lnSpc>
            </a:pPr>
            <a:r>
              <a:rPr lang="ar-SA" smtClean="0">
                <a:solidFill>
                  <a:srgbClr val="27198B"/>
                </a:solidFill>
                <a:latin typeface="Arial" pitchFamily="34" charset="0"/>
                <a:cs typeface="Arial" pitchFamily="34" charset="0"/>
              </a:rPr>
              <a:t>فرم شماره</a:t>
            </a:r>
            <a:r>
              <a:rPr lang="ar-SA" smtClean="0">
                <a:solidFill>
                  <a:srgbClr val="FF0000"/>
                </a:solidFill>
                <a:latin typeface="Arial" pitchFamily="34" charset="0"/>
                <a:cs typeface="Arial" pitchFamily="34" charset="0"/>
              </a:rPr>
              <a:t> </a:t>
            </a:r>
            <a:r>
              <a:rPr lang="ar-SA" b="1" smtClean="0">
                <a:solidFill>
                  <a:srgbClr val="FF0000"/>
                </a:solidFill>
                <a:latin typeface="Arial" pitchFamily="34" charset="0"/>
                <a:cs typeface="Arial" pitchFamily="34" charset="0"/>
                <a:hlinkClick r:id="rId2" action="ppaction://hlinkfile"/>
              </a:rPr>
              <a:t>يك</a:t>
            </a:r>
            <a:r>
              <a:rPr lang="ar-SA" smtClean="0">
                <a:solidFill>
                  <a:srgbClr val="FF0000"/>
                </a:solidFill>
                <a:latin typeface="Arial" pitchFamily="34" charset="0"/>
                <a:cs typeface="Arial" pitchFamily="34" charset="0"/>
              </a:rPr>
              <a:t> </a:t>
            </a:r>
            <a:r>
              <a:rPr lang="fa-IR" smtClean="0">
                <a:solidFill>
                  <a:srgbClr val="27198B"/>
                </a:solidFill>
                <a:latin typeface="Arial" pitchFamily="34" charset="0"/>
                <a:cs typeface="Arial" pitchFamily="34" charset="0"/>
              </a:rPr>
              <a:t>: </a:t>
            </a:r>
            <a:r>
              <a:rPr lang="ar-SA" smtClean="0">
                <a:solidFill>
                  <a:srgbClr val="27198B"/>
                </a:solidFill>
                <a:latin typeface="Arial" pitchFamily="34" charset="0"/>
                <a:cs typeface="Arial" pitchFamily="34" charset="0"/>
              </a:rPr>
              <a:t>ليست خطي مواردعوارض</a:t>
            </a:r>
            <a:r>
              <a:rPr lang="fa-IR" smtClean="0">
                <a:solidFill>
                  <a:srgbClr val="27198B"/>
                </a:solidFill>
                <a:latin typeface="Arial" pitchFamily="34" charset="0"/>
                <a:cs typeface="Arial" pitchFamily="34" charset="0"/>
              </a:rPr>
              <a:t> </a:t>
            </a:r>
            <a:r>
              <a:rPr lang="ar-SA" smtClean="0">
                <a:solidFill>
                  <a:srgbClr val="27198B"/>
                </a:solidFill>
                <a:latin typeface="Arial" pitchFamily="34" charset="0"/>
                <a:cs typeface="Arial" pitchFamily="34" charset="0"/>
              </a:rPr>
              <a:t>ناشي </a:t>
            </a:r>
            <a:r>
              <a:rPr lang="fa-IR" smtClean="0">
                <a:solidFill>
                  <a:srgbClr val="27198B"/>
                </a:solidFill>
                <a:latin typeface="Arial" pitchFamily="34" charset="0"/>
                <a:cs typeface="Arial" pitchFamily="34" charset="0"/>
              </a:rPr>
              <a:t>ا</a:t>
            </a:r>
            <a:r>
              <a:rPr lang="ar-SA" smtClean="0">
                <a:solidFill>
                  <a:srgbClr val="27198B"/>
                </a:solidFill>
                <a:latin typeface="Arial" pitchFamily="34" charset="0"/>
                <a:cs typeface="Arial" pitchFamily="34" charset="0"/>
              </a:rPr>
              <a:t>ز واكسيناسيون </a:t>
            </a:r>
          </a:p>
          <a:p>
            <a:pPr eaLnBrk="1" hangingPunct="1">
              <a:lnSpc>
                <a:spcPct val="90000"/>
              </a:lnSpc>
            </a:pPr>
            <a:r>
              <a:rPr lang="ar-SA" smtClean="0">
                <a:solidFill>
                  <a:srgbClr val="27198B"/>
                </a:solidFill>
                <a:latin typeface="Arial" pitchFamily="34" charset="0"/>
                <a:cs typeface="Arial" pitchFamily="34" charset="0"/>
              </a:rPr>
              <a:t>فرم شماره </a:t>
            </a:r>
            <a:r>
              <a:rPr lang="ar-SA" b="1" smtClean="0">
                <a:solidFill>
                  <a:srgbClr val="FF0000"/>
                </a:solidFill>
                <a:latin typeface="Arial" pitchFamily="34" charset="0"/>
                <a:cs typeface="Arial" pitchFamily="34" charset="0"/>
                <a:hlinkClick r:id="rId3" action="ppaction://hlinkfile"/>
              </a:rPr>
              <a:t>دو</a:t>
            </a:r>
            <a:r>
              <a:rPr lang="ar-SA" smtClean="0">
                <a:solidFill>
                  <a:srgbClr val="27198B"/>
                </a:solidFill>
                <a:latin typeface="Arial" pitchFamily="34" charset="0"/>
                <a:cs typeface="Arial" pitchFamily="34" charset="0"/>
              </a:rPr>
              <a:t>: </a:t>
            </a:r>
            <a:r>
              <a:rPr lang="fa-IR" smtClean="0">
                <a:solidFill>
                  <a:srgbClr val="27198B"/>
                </a:solidFill>
                <a:latin typeface="Arial" pitchFamily="34" charset="0"/>
                <a:cs typeface="Arial" pitchFamily="34" charset="0"/>
              </a:rPr>
              <a:t>ف</a:t>
            </a:r>
            <a:r>
              <a:rPr lang="ar-SA" smtClean="0">
                <a:solidFill>
                  <a:srgbClr val="27198B"/>
                </a:solidFill>
                <a:latin typeface="Arial" pitchFamily="34" charset="0"/>
                <a:cs typeface="Arial" pitchFamily="34" charset="0"/>
              </a:rPr>
              <a:t>رم انفرادي گزارش دهي عوارض ناشي از واكسيناسيون</a:t>
            </a:r>
          </a:p>
          <a:p>
            <a:pPr eaLnBrk="1" hangingPunct="1">
              <a:lnSpc>
                <a:spcPct val="90000"/>
              </a:lnSpc>
            </a:pPr>
            <a:r>
              <a:rPr lang="ar-SA" smtClean="0">
                <a:solidFill>
                  <a:srgbClr val="27198B"/>
                </a:solidFill>
                <a:latin typeface="Arial" pitchFamily="34" charset="0"/>
                <a:cs typeface="Arial" pitchFamily="34" charset="0"/>
              </a:rPr>
              <a:t>فرم شماره </a:t>
            </a:r>
            <a:r>
              <a:rPr lang="ar-SA" b="1" smtClean="0">
                <a:solidFill>
                  <a:srgbClr val="FF0000"/>
                </a:solidFill>
                <a:latin typeface="Arial" pitchFamily="34" charset="0"/>
                <a:cs typeface="Arial" pitchFamily="34" charset="0"/>
                <a:hlinkClick r:id="rId4" action="ppaction://hlinkfile"/>
              </a:rPr>
              <a:t>سه</a:t>
            </a:r>
            <a:r>
              <a:rPr lang="ar-SA" smtClean="0">
                <a:solidFill>
                  <a:srgbClr val="27198B"/>
                </a:solidFill>
                <a:latin typeface="Arial" pitchFamily="34" charset="0"/>
                <a:cs typeface="Arial" pitchFamily="34" charset="0"/>
                <a:hlinkClick r:id="rId4" action="ppaction://hlinkfile"/>
              </a:rPr>
              <a:t> </a:t>
            </a:r>
            <a:r>
              <a:rPr lang="ar-SA" smtClean="0">
                <a:solidFill>
                  <a:srgbClr val="27198B"/>
                </a:solidFill>
                <a:latin typeface="Arial" pitchFamily="34" charset="0"/>
                <a:cs typeface="Arial" pitchFamily="34" charset="0"/>
              </a:rPr>
              <a:t>:</a:t>
            </a:r>
            <a:r>
              <a:rPr lang="fa-IR" smtClean="0">
                <a:solidFill>
                  <a:srgbClr val="27198B"/>
                </a:solidFill>
                <a:latin typeface="Arial" pitchFamily="34" charset="0"/>
                <a:cs typeface="Arial" pitchFamily="34" charset="0"/>
              </a:rPr>
              <a:t> </a:t>
            </a:r>
            <a:r>
              <a:rPr lang="ar-SA" smtClean="0">
                <a:solidFill>
                  <a:srgbClr val="27198B"/>
                </a:solidFill>
                <a:latin typeface="Arial" pitchFamily="34" charset="0"/>
                <a:cs typeface="Arial" pitchFamily="34" charset="0"/>
              </a:rPr>
              <a:t>فرم بررسي عوارض ناخواسته ناشي از واكسيناسيون</a:t>
            </a:r>
          </a:p>
        </p:txBody>
      </p:sp>
      <p:sp>
        <p:nvSpPr>
          <p:cNvPr id="1843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A8C950D-0D86-45B8-86EC-CBE092F43C86}" type="slidenum">
              <a:rPr lang="en-US" altLang="en-US" smtClean="0"/>
              <a:pPr/>
              <a:t>6</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left)">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2910" y="0"/>
            <a:ext cx="7772400" cy="1143000"/>
          </a:xfrm>
        </p:spPr>
        <p:txBody>
          <a:bodyPr>
            <a:normAutofit fontScale="90000"/>
          </a:bodyPr>
          <a:lstStyle/>
          <a:p>
            <a:pPr algn="ctr" eaLnBrk="1" fontAlgn="auto" hangingPunct="1">
              <a:spcAft>
                <a:spcPts val="0"/>
              </a:spcAft>
              <a:defRPr/>
            </a:pPr>
            <a:r>
              <a:rPr lang="fa-IR" dirty="0" smtClean="0">
                <a:solidFill>
                  <a:srgbClr val="0000CC"/>
                </a:solidFill>
                <a:latin typeface="Arial" pitchFamily="34" charset="0"/>
                <a:cs typeface="Arial" pitchFamily="34" charset="0"/>
              </a:rPr>
              <a:t>     </a:t>
            </a:r>
            <a:r>
              <a:rPr lang="ar-SA" dirty="0" smtClean="0">
                <a:solidFill>
                  <a:srgbClr val="0000CC"/>
                </a:solidFill>
                <a:latin typeface="Arial" pitchFamily="34" charset="0"/>
                <a:cs typeface="Arial" pitchFamily="34" charset="0"/>
              </a:rPr>
              <a:t>در چه فاصله اي پس از اطلاع از عارضه بايد مورد را گزارش نماييد؟</a:t>
            </a:r>
            <a:endParaRPr lang="en-US" dirty="0" smtClean="0">
              <a:solidFill>
                <a:srgbClr val="0000CC"/>
              </a:solidFill>
              <a:latin typeface="Arial" pitchFamily="34" charset="0"/>
              <a:cs typeface="Arial" pitchFamily="34" charset="0"/>
            </a:endParaRPr>
          </a:p>
        </p:txBody>
      </p:sp>
      <p:sp>
        <p:nvSpPr>
          <p:cNvPr id="11267" name="Rectangle 3"/>
          <p:cNvSpPr>
            <a:spLocks noGrp="1" noChangeArrowheads="1"/>
          </p:cNvSpPr>
          <p:nvPr>
            <p:ph idx="1"/>
          </p:nvPr>
        </p:nvSpPr>
        <p:spPr>
          <a:xfrm>
            <a:off x="357188" y="1714500"/>
            <a:ext cx="7772400" cy="4114800"/>
          </a:xfrm>
        </p:spPr>
        <p:txBody>
          <a:bodyPr/>
          <a:lstStyle/>
          <a:p>
            <a:pPr algn="just" eaLnBrk="1" hangingPunct="1">
              <a:buFont typeface="Wingdings" pitchFamily="2" charset="2"/>
              <a:buNone/>
            </a:pPr>
            <a:r>
              <a:rPr lang="ar-SA" smtClean="0">
                <a:solidFill>
                  <a:srgbClr val="990033"/>
                </a:solidFill>
                <a:latin typeface="Arial" pitchFamily="34" charset="0"/>
                <a:cs typeface="Arial" pitchFamily="34" charset="0"/>
              </a:rPr>
              <a:t>الف) عوارض</a:t>
            </a:r>
            <a:r>
              <a:rPr lang="en-US" smtClean="0">
                <a:solidFill>
                  <a:srgbClr val="990033"/>
                </a:solidFill>
                <a:latin typeface="Arial" pitchFamily="34" charset="0"/>
                <a:cs typeface="Arial" pitchFamily="34" charset="0"/>
              </a:rPr>
              <a:t> </a:t>
            </a:r>
            <a:r>
              <a:rPr lang="ar-SA" smtClean="0">
                <a:solidFill>
                  <a:srgbClr val="990033"/>
                </a:solidFill>
                <a:latin typeface="Arial" pitchFamily="34" charset="0"/>
                <a:cs typeface="Arial" pitchFamily="34" charset="0"/>
              </a:rPr>
              <a:t>فوري  بايد </a:t>
            </a:r>
            <a:r>
              <a:rPr lang="fa-IR" smtClean="0">
                <a:solidFill>
                  <a:srgbClr val="990033"/>
                </a:solidFill>
                <a:latin typeface="Arial" pitchFamily="34" charset="0"/>
                <a:cs typeface="Arial" pitchFamily="34" charset="0"/>
              </a:rPr>
              <a:t>بلافاصله و</a:t>
            </a:r>
            <a:r>
              <a:rPr lang="ar-SA" u="sng" smtClean="0">
                <a:solidFill>
                  <a:srgbClr val="990033"/>
                </a:solidFill>
                <a:latin typeface="Arial" pitchFamily="34" charset="0"/>
                <a:cs typeface="Arial" pitchFamily="34" charset="0"/>
              </a:rPr>
              <a:t>حداكثر تا 24 ساعت</a:t>
            </a:r>
            <a:r>
              <a:rPr lang="ar-SA" smtClean="0">
                <a:solidFill>
                  <a:srgbClr val="990033"/>
                </a:solidFill>
                <a:latin typeface="Arial" pitchFamily="34" charset="0"/>
                <a:cs typeface="Arial" pitchFamily="34" charset="0"/>
              </a:rPr>
              <a:t> پس از اطلاع </a:t>
            </a:r>
            <a:r>
              <a:rPr lang="fa-IR" smtClean="0">
                <a:solidFill>
                  <a:srgbClr val="990033"/>
                </a:solidFill>
                <a:latin typeface="Arial" pitchFamily="34" charset="0"/>
                <a:cs typeface="Arial" pitchFamily="34" charset="0"/>
              </a:rPr>
              <a:t>درپورت ثبت شوند .</a:t>
            </a:r>
          </a:p>
          <a:p>
            <a:pPr algn="just" eaLnBrk="1" hangingPunct="1">
              <a:buFont typeface="Wingdings" pitchFamily="2" charset="2"/>
              <a:buNone/>
            </a:pPr>
            <a:r>
              <a:rPr lang="ar-SA" smtClean="0">
                <a:solidFill>
                  <a:srgbClr val="990033"/>
                </a:solidFill>
                <a:latin typeface="Arial" pitchFamily="34" charset="0"/>
                <a:cs typeface="Arial" pitchFamily="34" charset="0"/>
              </a:rPr>
              <a:t>ب) عوارض غير فوري</a:t>
            </a:r>
            <a:r>
              <a:rPr lang="fa-IR" smtClean="0">
                <a:solidFill>
                  <a:srgbClr val="990033"/>
                </a:solidFill>
                <a:latin typeface="Arial" pitchFamily="34" charset="0"/>
                <a:cs typeface="Arial" pitchFamily="34" charset="0"/>
              </a:rPr>
              <a:t> نیز پس ازگزارش ودراولین فرصت درپورت ثبت شوند. </a:t>
            </a:r>
            <a:endParaRPr lang="en-US" smtClean="0">
              <a:solidFill>
                <a:srgbClr val="990033"/>
              </a:solidFill>
              <a:latin typeface="Arial" pitchFamily="34" charset="0"/>
              <a:cs typeface="Arial" pitchFamily="34" charset="0"/>
            </a:endParaRPr>
          </a:p>
        </p:txBody>
      </p:sp>
      <p:sp>
        <p:nvSpPr>
          <p:cNvPr id="1946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40DA7C3-2083-453D-944A-DFB49CCB02C0}" type="slidenum">
              <a:rPr lang="en-US" altLang="en-US" smtClean="0"/>
              <a:pPr/>
              <a:t>7</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left)">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wipe(left)">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wipe(left)">
                                      <p:cBhvr>
                                        <p:cTn id="17"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596" y="642926"/>
            <a:ext cx="7772400" cy="1143000"/>
          </a:xfrm>
        </p:spPr>
        <p:txBody>
          <a:bodyPr/>
          <a:lstStyle/>
          <a:p>
            <a:pPr algn="ctr" eaLnBrk="1" fontAlgn="auto" hangingPunct="1">
              <a:spcAft>
                <a:spcPts val="0"/>
              </a:spcAft>
              <a:defRPr/>
            </a:pPr>
            <a:r>
              <a:rPr lang="ar-SA" sz="3200" dirty="0" smtClean="0">
                <a:solidFill>
                  <a:srgbClr val="003300"/>
                </a:solidFill>
                <a:latin typeface="Arial" pitchFamily="34" charset="0"/>
                <a:cs typeface="Arial" pitchFamily="34" charset="0"/>
              </a:rPr>
              <a:t>الف) عوارضي كه عوارض فوري تلقي شده و بايد حداكثر تا 24 ساعت پس از اطلاع گزارش شوند :</a:t>
            </a:r>
            <a:endParaRPr lang="en-US" sz="3200" dirty="0" smtClean="0">
              <a:solidFill>
                <a:srgbClr val="003300"/>
              </a:solidFill>
              <a:latin typeface="Arial" pitchFamily="34" charset="0"/>
              <a:cs typeface="Arial" pitchFamily="34" charset="0"/>
            </a:endParaRPr>
          </a:p>
        </p:txBody>
      </p:sp>
      <p:sp>
        <p:nvSpPr>
          <p:cNvPr id="12291" name="Rectangle 3"/>
          <p:cNvSpPr>
            <a:spLocks noGrp="1" noChangeArrowheads="1"/>
          </p:cNvSpPr>
          <p:nvPr>
            <p:ph idx="1"/>
          </p:nvPr>
        </p:nvSpPr>
        <p:spPr>
          <a:xfrm>
            <a:off x="357188" y="1957388"/>
            <a:ext cx="7772400" cy="4114800"/>
          </a:xfrm>
        </p:spPr>
        <p:txBody>
          <a:bodyPr/>
          <a:lstStyle/>
          <a:p>
            <a:pPr algn="just" eaLnBrk="1" hangingPunct="1">
              <a:buFont typeface="Wingdings" pitchFamily="2" charset="2"/>
              <a:buNone/>
            </a:pPr>
            <a:r>
              <a:rPr lang="ar-SA" smtClean="0">
                <a:solidFill>
                  <a:srgbClr val="800000"/>
                </a:solidFill>
                <a:latin typeface="Arial" pitchFamily="34" charset="0"/>
                <a:cs typeface="Arial" pitchFamily="34" charset="0"/>
              </a:rPr>
              <a:t>1- كليه موارد مرگ ناشي از واكسيناسيون </a:t>
            </a:r>
          </a:p>
          <a:p>
            <a:pPr algn="just" eaLnBrk="1" hangingPunct="1">
              <a:buFont typeface="Wingdings" pitchFamily="2" charset="2"/>
              <a:buNone/>
            </a:pPr>
            <a:r>
              <a:rPr lang="ar-SA" smtClean="0">
                <a:solidFill>
                  <a:srgbClr val="800000"/>
                </a:solidFill>
                <a:latin typeface="Arial" pitchFamily="34" charset="0"/>
                <a:cs typeface="Arial" pitchFamily="34" charset="0"/>
              </a:rPr>
              <a:t>2- كليه موارد بستري شدن در بيمارستان به علت عارضه ناشي از واكسيناسيون</a:t>
            </a:r>
          </a:p>
          <a:p>
            <a:pPr algn="just" eaLnBrk="1" hangingPunct="1">
              <a:buFont typeface="Wingdings" pitchFamily="2" charset="2"/>
              <a:buNone/>
            </a:pPr>
            <a:r>
              <a:rPr lang="ar-SA" smtClean="0">
                <a:solidFill>
                  <a:srgbClr val="800000"/>
                </a:solidFill>
                <a:latin typeface="Arial" pitchFamily="34" charset="0"/>
                <a:cs typeface="Arial" pitchFamily="34" charset="0"/>
              </a:rPr>
              <a:t>3- كليه آبسه هاي محل تزريق </a:t>
            </a:r>
          </a:p>
          <a:p>
            <a:pPr algn="just" eaLnBrk="1" hangingPunct="1">
              <a:buFont typeface="Wingdings" pitchFamily="2" charset="2"/>
              <a:buNone/>
            </a:pPr>
            <a:r>
              <a:rPr lang="fa-IR" smtClean="0">
                <a:solidFill>
                  <a:srgbClr val="800000"/>
                </a:solidFill>
                <a:latin typeface="Arial" pitchFamily="34" charset="0"/>
                <a:cs typeface="Arial" pitchFamily="34" charset="0"/>
              </a:rPr>
              <a:t>4</a:t>
            </a:r>
            <a:r>
              <a:rPr lang="ar-SA" smtClean="0">
                <a:solidFill>
                  <a:srgbClr val="800000"/>
                </a:solidFill>
                <a:latin typeface="Arial" pitchFamily="34" charset="0"/>
                <a:cs typeface="Arial" pitchFamily="34" charset="0"/>
              </a:rPr>
              <a:t>-</a:t>
            </a:r>
            <a:r>
              <a:rPr lang="fa-IR" smtClean="0">
                <a:solidFill>
                  <a:srgbClr val="800000"/>
                </a:solidFill>
                <a:latin typeface="Arial" pitchFamily="34" charset="0"/>
                <a:cs typeface="Arial" pitchFamily="34" charset="0"/>
              </a:rPr>
              <a:t> </a:t>
            </a:r>
            <a:r>
              <a:rPr lang="ar-SA" smtClean="0">
                <a:solidFill>
                  <a:srgbClr val="800000"/>
                </a:solidFill>
                <a:latin typeface="Arial" pitchFamily="34" charset="0"/>
                <a:cs typeface="Arial" pitchFamily="34" charset="0"/>
              </a:rPr>
              <a:t>ساير عوارض، چنانچه موجب نگراني جامعه شده باشند.</a:t>
            </a:r>
            <a:endParaRPr lang="fa-IR" smtClean="0">
              <a:solidFill>
                <a:srgbClr val="800000"/>
              </a:solidFill>
              <a:latin typeface="Arial" pitchFamily="34" charset="0"/>
              <a:cs typeface="Arial" pitchFamily="34" charset="0"/>
            </a:endParaRPr>
          </a:p>
          <a:p>
            <a:pPr algn="just" eaLnBrk="1" hangingPunct="1">
              <a:buFont typeface="Wingdings" pitchFamily="2" charset="2"/>
              <a:buNone/>
            </a:pPr>
            <a:r>
              <a:rPr lang="fa-IR" smtClean="0">
                <a:solidFill>
                  <a:srgbClr val="800000"/>
                </a:solidFill>
                <a:latin typeface="Arial" pitchFamily="34" charset="0"/>
                <a:cs typeface="Arial" pitchFamily="34" charset="0"/>
              </a:rPr>
              <a:t>5- </a:t>
            </a:r>
            <a:r>
              <a:rPr lang="fa-IR" smtClean="0">
                <a:solidFill>
                  <a:srgbClr val="800000"/>
                </a:solidFill>
                <a:latin typeface="Arial" pitchFamily="34" charset="0"/>
                <a:cs typeface="Arial" pitchFamily="34" charset="0"/>
                <a:hlinkClick r:id="rId2" action="ppaction://hlinkfile"/>
              </a:rPr>
              <a:t>خوشه ها</a:t>
            </a:r>
            <a:endParaRPr lang="en-US" smtClean="0">
              <a:solidFill>
                <a:srgbClr val="800000"/>
              </a:solidFill>
              <a:latin typeface="Arial" pitchFamily="34" charset="0"/>
              <a:cs typeface="Arial" pitchFamily="34" charset="0"/>
            </a:endParaRPr>
          </a:p>
        </p:txBody>
      </p:sp>
      <p:sp>
        <p:nvSpPr>
          <p:cNvPr id="2048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230908E-B012-4753-B945-C5F1378AFD50}" type="slidenum">
              <a:rPr lang="en-US" altLang="en-US" smtClean="0"/>
              <a:pPr/>
              <a:t>8</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wipe(left)">
                                      <p:cBhvr>
                                        <p:cTn id="7" dur="5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left)">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left)">
                                      <p:cBhvr>
                                        <p:cTn id="17" dur="5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left)">
                                      <p:cBhvr>
                                        <p:cTn id="22" dur="5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wipe(left)">
                                      <p:cBhvr>
                                        <p:cTn id="27" dur="500"/>
                                        <p:tgtEl>
                                          <p:spTgt spid="12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wipe(left)">
                                      <p:cBhvr>
                                        <p:cTn id="32"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algn="ctr" eaLnBrk="1" fontAlgn="auto" hangingPunct="1">
              <a:spcAft>
                <a:spcPts val="0"/>
              </a:spcAft>
              <a:defRPr/>
            </a:pPr>
            <a:r>
              <a:rPr lang="ar-SA" sz="4000" smtClean="0">
                <a:solidFill>
                  <a:srgbClr val="003300"/>
                </a:solidFill>
                <a:cs typeface="Titr" pitchFamily="2" charset="-78"/>
              </a:rPr>
              <a:t>نحوه گزارش دهي موارد فوري</a:t>
            </a:r>
            <a:r>
              <a:rPr lang="ar-SA" sz="4000" smtClean="0">
                <a:cs typeface="Titr" pitchFamily="2" charset="-78"/>
              </a:rPr>
              <a:t> </a:t>
            </a:r>
            <a:endParaRPr lang="en-US" smtClean="0">
              <a:cs typeface="Times New Roman" pitchFamily="18" charset="0"/>
            </a:endParaRPr>
          </a:p>
        </p:txBody>
      </p:sp>
      <p:sp>
        <p:nvSpPr>
          <p:cNvPr id="13315" name="Rectangle 3"/>
          <p:cNvSpPr>
            <a:spLocks noGrp="1" noChangeArrowheads="1"/>
          </p:cNvSpPr>
          <p:nvPr>
            <p:ph idx="1"/>
          </p:nvPr>
        </p:nvSpPr>
        <p:spPr>
          <a:xfrm>
            <a:off x="34925" y="1571625"/>
            <a:ext cx="8029575" cy="4525963"/>
          </a:xfrm>
        </p:spPr>
        <p:txBody>
          <a:bodyPr/>
          <a:lstStyle/>
          <a:p>
            <a:pPr algn="justLow" eaLnBrk="1" hangingPunct="1">
              <a:buFont typeface="Wingdings" pitchFamily="2" charset="2"/>
              <a:buNone/>
            </a:pPr>
            <a:r>
              <a:rPr lang="ar-SA" smtClean="0">
                <a:solidFill>
                  <a:srgbClr val="000099"/>
                </a:solidFill>
                <a:cs typeface="Mitra" pitchFamily="2" charset="-78"/>
              </a:rPr>
              <a:t>به محض مشاهده موارد فوق مراتب بايستي طبق فرآيند گزارش دهي پيوست به </a:t>
            </a:r>
            <a:r>
              <a:rPr lang="fa-IR" smtClean="0">
                <a:solidFill>
                  <a:srgbClr val="000099"/>
                </a:solidFill>
                <a:cs typeface="Mitra" pitchFamily="2" charset="-78"/>
              </a:rPr>
              <a:t> </a:t>
            </a:r>
            <a:r>
              <a:rPr lang="ar-SA" smtClean="0">
                <a:solidFill>
                  <a:srgbClr val="000099"/>
                </a:solidFill>
                <a:cs typeface="Mitra" pitchFamily="2" charset="-78"/>
              </a:rPr>
              <a:t>رده بالاتر اعلام گردد </a:t>
            </a:r>
            <a:r>
              <a:rPr lang="fa-IR" smtClean="0">
                <a:solidFill>
                  <a:srgbClr val="000099"/>
                </a:solidFill>
                <a:cs typeface="Mitra" pitchFamily="2" charset="-78"/>
              </a:rPr>
              <a:t>و</a:t>
            </a:r>
            <a:r>
              <a:rPr lang="ar-SA" smtClean="0">
                <a:solidFill>
                  <a:srgbClr val="000099"/>
                </a:solidFill>
                <a:cs typeface="Mitra" pitchFamily="2" charset="-78"/>
              </a:rPr>
              <a:t> </a:t>
            </a:r>
            <a:r>
              <a:rPr lang="fa-IR" b="1" smtClean="0">
                <a:solidFill>
                  <a:srgbClr val="FF0000"/>
                </a:solidFill>
                <a:latin typeface="Arial" pitchFamily="34" charset="0"/>
                <a:cs typeface="Arial" pitchFamily="34" charset="0"/>
              </a:rPr>
              <a:t> طبق فرم شماره یک درپورت ثبت شود .</a:t>
            </a:r>
          </a:p>
          <a:p>
            <a:pPr algn="just" eaLnBrk="1" hangingPunct="1"/>
            <a:r>
              <a:rPr lang="ar-SA" smtClean="0">
                <a:solidFill>
                  <a:srgbClr val="0000CC"/>
                </a:solidFill>
                <a:cs typeface="Mitra" pitchFamily="2" charset="-78"/>
              </a:rPr>
              <a:t>براي هر بيمار </a:t>
            </a:r>
            <a:r>
              <a:rPr lang="fa-IR" smtClean="0">
                <a:solidFill>
                  <a:srgbClr val="0000CC"/>
                </a:solidFill>
                <a:cs typeface="Mitra" pitchFamily="2" charset="-78"/>
              </a:rPr>
              <a:t>دارای </a:t>
            </a:r>
            <a:r>
              <a:rPr lang="ar-SA" b="1" smtClean="0">
                <a:solidFill>
                  <a:srgbClr val="FF0000"/>
                </a:solidFill>
                <a:cs typeface="Mitra" pitchFamily="2" charset="-78"/>
              </a:rPr>
              <a:t>عارض</a:t>
            </a:r>
            <a:r>
              <a:rPr lang="fa-IR" b="1" smtClean="0">
                <a:solidFill>
                  <a:srgbClr val="FF0000"/>
                </a:solidFill>
                <a:cs typeface="Mitra" pitchFamily="2" charset="-78"/>
              </a:rPr>
              <a:t>ه</a:t>
            </a:r>
            <a:r>
              <a:rPr lang="ar-SA" b="1" smtClean="0">
                <a:solidFill>
                  <a:srgbClr val="FF0000"/>
                </a:solidFill>
                <a:cs typeface="Mitra" pitchFamily="2" charset="-78"/>
              </a:rPr>
              <a:t> فوري </a:t>
            </a:r>
            <a:r>
              <a:rPr lang="ar-SA" smtClean="0">
                <a:solidFill>
                  <a:srgbClr val="0000CC"/>
                </a:solidFill>
                <a:cs typeface="Mitra" pitchFamily="2" charset="-78"/>
              </a:rPr>
              <a:t>يك فرم انفرادي گزارش عارضه ناشي از واكسيناسيون  (فرم شماره دو ) و فرم بررسي ( فرم شماره سه ) تكميل و مطابق فرآيند گزارش دهي به رده بالاتر و </a:t>
            </a:r>
            <a:r>
              <a:rPr lang="ar-SA" b="1" smtClean="0">
                <a:solidFill>
                  <a:srgbClr val="FF0000"/>
                </a:solidFill>
                <a:cs typeface="Mitra" pitchFamily="2" charset="-78"/>
              </a:rPr>
              <a:t>نهايتأ </a:t>
            </a:r>
            <a:r>
              <a:rPr lang="fa-IR" b="1" smtClean="0">
                <a:solidFill>
                  <a:srgbClr val="FF0000"/>
                </a:solidFill>
                <a:cs typeface="Mitra" pitchFamily="2" charset="-78"/>
              </a:rPr>
              <a:t>فقط فرم 3 را</a:t>
            </a:r>
            <a:r>
              <a:rPr lang="fa-IR" smtClean="0">
                <a:solidFill>
                  <a:srgbClr val="0000CC"/>
                </a:solidFill>
                <a:cs typeface="Mitra" pitchFamily="2" charset="-78"/>
              </a:rPr>
              <a:t>به </a:t>
            </a:r>
            <a:r>
              <a:rPr lang="ar-SA" smtClean="0">
                <a:solidFill>
                  <a:srgbClr val="0000CC"/>
                </a:solidFill>
                <a:cs typeface="Mitra" pitchFamily="2" charset="-78"/>
              </a:rPr>
              <a:t>مركز مديريت بيماريها ارسال نمائيد .</a:t>
            </a:r>
          </a:p>
          <a:p>
            <a:pPr algn="justLow" eaLnBrk="1" hangingPunct="1">
              <a:buFont typeface="Wingdings" pitchFamily="2" charset="2"/>
              <a:buNone/>
            </a:pPr>
            <a:r>
              <a:rPr lang="fa-IR" b="1" smtClean="0">
                <a:solidFill>
                  <a:srgbClr val="FF0000"/>
                </a:solidFill>
                <a:latin typeface="Arial" pitchFamily="34" charset="0"/>
                <a:cs typeface="Arial" pitchFamily="34" charset="0"/>
              </a:rPr>
              <a:t>دراواسط مرداد ماه نحوه عملکرددانشگاهها ووجود مستندات طبق دستورالعمل ها در هرسطح مورد بازرسی تیم بهداشت جهانی قرار خواهد گرفت .</a:t>
            </a:r>
            <a:endParaRPr lang="ar-SA" b="1" smtClean="0">
              <a:solidFill>
                <a:srgbClr val="FF0000"/>
              </a:solidFill>
              <a:latin typeface="Arial" pitchFamily="34" charset="0"/>
              <a:cs typeface="Arial" pitchFamily="34" charset="0"/>
            </a:endParaRPr>
          </a:p>
          <a:p>
            <a:pPr algn="justLow" eaLnBrk="1" hangingPunct="1">
              <a:buFont typeface="Wingdings" pitchFamily="2" charset="2"/>
              <a:buNone/>
            </a:pPr>
            <a:endParaRPr lang="en-US" smtClean="0">
              <a:solidFill>
                <a:srgbClr val="000099"/>
              </a:solidFill>
              <a:cs typeface="Mitra" pitchFamily="2" charset="-78"/>
            </a:endParaRPr>
          </a:p>
        </p:txBody>
      </p:sp>
      <p:sp>
        <p:nvSpPr>
          <p:cNvPr id="2150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4F972BE-5291-4ABF-AB58-3320CD77EE2C}" type="slidenum">
              <a:rPr lang="en-US" altLang="en-US" smtClean="0"/>
              <a:pPr/>
              <a:t>9</a:t>
            </a:fld>
            <a:endParaRPr lang="en-US" altLang="en-US" smtClean="0"/>
          </a:p>
        </p:txBody>
      </p:sp>
      <p:sp>
        <p:nvSpPr>
          <p:cNvPr id="7" name="Footer Placeholder 8"/>
          <p:cNvSpPr txBox="1">
            <a:spLocks/>
          </p:cNvSpPr>
          <p:nvPr/>
        </p:nvSpPr>
        <p:spPr>
          <a:xfrm>
            <a:off x="3071813" y="6569075"/>
            <a:ext cx="3352800" cy="288925"/>
          </a:xfrm>
          <a:prstGeom prst="rect">
            <a:avLst/>
          </a:prstGeom>
        </p:spPr>
        <p:txBody>
          <a:bodyPr/>
          <a:lstStyle/>
          <a:p>
            <a:pPr>
              <a:defRPr/>
            </a:pPr>
            <a:r>
              <a:rPr lang="en-US" altLang="en-US" sz="1200">
                <a:solidFill>
                  <a:schemeClr val="accent1">
                    <a:shade val="75000"/>
                  </a:schemeClr>
                </a:solidFill>
              </a:rPr>
              <a:t>CDC-EPI_AEFI  surveillance- F.A.Yaghini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ipe(left)">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ipe(left)">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wipe(left)">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wipe(left)">
                                      <p:cBhvr>
                                        <p:cTn id="2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Civic</Template>
  <TotalTime>8375</TotalTime>
  <Words>3563</Words>
  <Application>Microsoft Office PowerPoint</Application>
  <PresentationFormat>On-screen Show (4:3)</PresentationFormat>
  <Paragraphs>1562</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Opulent</vt:lpstr>
      <vt:lpstr>Worksheet</vt:lpstr>
      <vt:lpstr>Slide 1</vt:lpstr>
      <vt:lpstr>ارزيابي سيستم مراقبت سلامت ايمنسازي</vt:lpstr>
      <vt:lpstr>Slide 3</vt:lpstr>
      <vt:lpstr>تعريف مورد مشكوك به  AEFI</vt:lpstr>
      <vt:lpstr>فرآيند گزارش دهي AEFI</vt:lpstr>
      <vt:lpstr>فرم هاي گزارش دهي </vt:lpstr>
      <vt:lpstr>     در چه فاصله اي پس از اطلاع از عارضه بايد مورد را گزارش نماييد؟</vt:lpstr>
      <vt:lpstr>الف) عوارضي كه عوارض فوري تلقي شده و بايد حداكثر تا 24 ساعت پس از اطلاع گزارش شوند :</vt:lpstr>
      <vt:lpstr>نحوه گزارش دهي موارد فوري </vt:lpstr>
      <vt:lpstr>Slide 10</vt:lpstr>
      <vt:lpstr>Slide 11</vt:lpstr>
      <vt:lpstr>Slide 12</vt:lpstr>
      <vt:lpstr>Slide 13</vt:lpstr>
      <vt:lpstr>توجه داشته باشید :</vt:lpstr>
      <vt:lpstr>گزارش يافته هاي مراقبت AEFI   در ایران</vt:lpstr>
      <vt:lpstr> TREND OF AEFI CASES  BY  YEAR  (I.R.IRAN, 2005-2010*)</vt:lpstr>
      <vt:lpstr>Slide 17</vt:lpstr>
      <vt:lpstr>DISTRIBUTION OF AEFIs CASES***  (IRAN-2009)</vt:lpstr>
      <vt:lpstr>Slide 19</vt:lpstr>
      <vt:lpstr>Slide 20</vt:lpstr>
      <vt:lpstr>CLASSIFICATION OF AEFIs CASES*** (IRAN-2009)</vt:lpstr>
      <vt:lpstr>Slide 22</vt:lpstr>
      <vt:lpstr>Slide 23</vt:lpstr>
      <vt:lpstr>وضعيت  گزارش دهي دانشگاههادر سال1388</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انتظارات:   1- به روز آوري ،تصحيح وتكميل اطلاعات درپورت دراسرع وقت  2-آموزش گزارشدهي جديد وبرگزاري كارگاه شهرستاني دراولين فرصت واعلام تاريج انجام آن به مركزمديريت بيماريها دراولين فرصت پس ازبازگشت به دانشگاهها 3-استفاده ازفرمهاي جديد در كليه مراكز 4-واكنش سريع و سريع نسبت به گزارش موارد فوت وبه عبارتي بهترانعكاس سريع آن يعني ارسال گزارش اوليه تا يك هفته پس ازگزارش مورد 5-ارسال فرم بررسي هايي كه ارسال آن طبق دستورالعمل الزامي است . 6-بازديد تيم WHOدر15مرداد ماه ازسطوح مختلف مراقبت دردانشگاهها(مركزبهداشت –خانه بهداشت و...) ولزوم آموزش پرسنل و وجود مستندات مطابق دستورالعمل ها</vt:lpstr>
      <vt:lpstr>از توجه شما متشکرم</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YAGHINI</dc:creator>
  <cp:lastModifiedBy>g.dehdashtian</cp:lastModifiedBy>
  <cp:revision>590</cp:revision>
  <dcterms:created xsi:type="dcterms:W3CDTF">2005-03-12T18:39:56Z</dcterms:created>
  <dcterms:modified xsi:type="dcterms:W3CDTF">2015-02-01T04:53:02Z</dcterms:modified>
</cp:coreProperties>
</file>